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57" r:id="rId3"/>
    <p:sldId id="2147469496" r:id="rId4"/>
    <p:sldId id="2147469437" r:id="rId5"/>
    <p:sldId id="2147469498" r:id="rId6"/>
    <p:sldId id="267" r:id="rId7"/>
    <p:sldId id="214746949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741" autoAdjust="0"/>
  </p:normalViewPr>
  <p:slideViewPr>
    <p:cSldViewPr snapToGrid="0">
      <p:cViewPr varScale="1">
        <p:scale>
          <a:sx n="61" d="100"/>
          <a:sy n="61" d="100"/>
        </p:scale>
        <p:origin x="128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64984-B9C3-49C0-A77E-3DF498FD1898}"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0CC8D-586B-4B43-AEF1-85D82DC99CE9}" type="slidenum">
              <a:rPr lang="en-US" smtClean="0"/>
              <a:t>‹#›</a:t>
            </a:fld>
            <a:endParaRPr lang="en-US"/>
          </a:p>
        </p:txBody>
      </p:sp>
    </p:spTree>
    <p:extLst>
      <p:ext uri="{BB962C8B-B14F-4D97-AF65-F5344CB8AC3E}">
        <p14:creationId xmlns:p14="http://schemas.microsoft.com/office/powerpoint/2010/main" val="312598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95B9A4-59A4-417A-B9A6-0257597C4C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00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you the current work we are taking on in family preservation. On the left-hand side, you can see where SSP is. We work with families in SSP around universal supports, concrete supports and stability of families and individuals. </a:t>
            </a:r>
          </a:p>
          <a:p>
            <a:endParaRPr lang="en-US" dirty="0"/>
          </a:p>
          <a:p>
            <a:r>
              <a:rPr lang="en-US" dirty="0"/>
              <a:t>On the far right, you see the more traditional CW role where foster care, kinship care (with relatives) and all the way to adoption. </a:t>
            </a:r>
          </a:p>
          <a:p>
            <a:endParaRPr lang="en-US" dirty="0"/>
          </a:p>
          <a:p>
            <a:r>
              <a:rPr lang="en-US" dirty="0"/>
              <a:t>The middle area here (point mouse at area) is our current work in family preservation. A call comes into the hotline. CW has identified a safety threat. While working with the family, They are able to mitigate safety, build a safety plan and keep kids in home. This is where we assign a FC, no matter what benefits look like or even no benefits. </a:t>
            </a:r>
          </a:p>
          <a:p>
            <a:endParaRPr lang="en-US" dirty="0"/>
          </a:p>
          <a:p>
            <a:r>
              <a:rPr lang="en-US" dirty="0"/>
              <a:t>That’s where co case management begins and families get frequent home visits (often finding that weekly contact helps support challenges in the safety plan before they become more serious. We wrap community around etc.</a:t>
            </a:r>
          </a:p>
        </p:txBody>
      </p:sp>
      <p:sp>
        <p:nvSpPr>
          <p:cNvPr id="4" name="Slide Number Placeholder 3"/>
          <p:cNvSpPr>
            <a:spLocks noGrp="1"/>
          </p:cNvSpPr>
          <p:nvPr>
            <p:ph type="sldNum" sz="quarter" idx="5"/>
          </p:nvPr>
        </p:nvSpPr>
        <p:spPr/>
        <p:txBody>
          <a:bodyPr/>
          <a:lstStyle/>
          <a:p>
            <a:fld id="{3D70CC8D-586B-4B43-AEF1-85D82DC99CE9}" type="slidenum">
              <a:rPr lang="en-US" smtClean="0"/>
              <a:t>2</a:t>
            </a:fld>
            <a:endParaRPr lang="en-US"/>
          </a:p>
        </p:txBody>
      </p:sp>
    </p:spTree>
    <p:extLst>
      <p:ext uri="{BB962C8B-B14F-4D97-AF65-F5344CB8AC3E}">
        <p14:creationId xmlns:p14="http://schemas.microsoft.com/office/powerpoint/2010/main" val="371706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Values-Based Relationships:  this is not new- it’s the work FCs are already doing and key to the work. </a:t>
            </a:r>
            <a:br>
              <a:rPr lang="en-US" dirty="0"/>
            </a:br>
            <a:endParaRPr lang="en-US" dirty="0"/>
          </a:p>
          <a:p>
            <a:pPr marL="0" indent="0">
              <a:buFont typeface="+mj-lt"/>
              <a:buNone/>
            </a:pPr>
            <a:r>
              <a:rPr lang="en-US" dirty="0"/>
              <a:t>We are focused on building relationships with families, with communities focusing on 4 core values: Strengths-based, trauma-informed, culturally responsive, and family driven / youth guided. </a:t>
            </a:r>
            <a:br>
              <a:rPr lang="en-US" dirty="0"/>
            </a:br>
            <a:br>
              <a:rPr lang="en-US" dirty="0"/>
            </a:br>
            <a:r>
              <a:rPr lang="en-US" b="1" dirty="0"/>
              <a:t>Strengths-based: </a:t>
            </a:r>
            <a:r>
              <a:rPr lang="en-US" dirty="0"/>
              <a:t>Focusing on the children and families’ strengths. Letting these strengths (self-identified by families if possible) lead/direct goals, conversations, and your own mindset/</a:t>
            </a:r>
            <a:r>
              <a:rPr lang="en-US" dirty="0" err="1"/>
              <a:t>heartset</a:t>
            </a:r>
            <a:r>
              <a:rPr lang="en-US" dirty="0"/>
              <a:t>.</a:t>
            </a:r>
          </a:p>
          <a:p>
            <a:pPr marL="0" indent="0">
              <a:buFont typeface="+mj-lt"/>
              <a:buNone/>
            </a:pPr>
            <a:r>
              <a:rPr lang="en-US" dirty="0"/>
              <a:t>Example: dependent on the system, verses resourceful and self advocate. </a:t>
            </a:r>
          </a:p>
          <a:p>
            <a:pPr marL="0" indent="0">
              <a:buFont typeface="+mj-lt"/>
              <a:buNone/>
            </a:pPr>
            <a:endParaRPr lang="en-US" dirty="0"/>
          </a:p>
          <a:p>
            <a:pPr marL="0" indent="0">
              <a:buFont typeface="+mj-lt"/>
              <a:buNone/>
            </a:pPr>
            <a:r>
              <a:rPr lang="en-US" b="1" dirty="0"/>
              <a:t>Trauma-informed: </a:t>
            </a:r>
            <a:r>
              <a:rPr lang="en-US" b="0" i="0" dirty="0">
                <a:solidFill>
                  <a:srgbClr val="333333"/>
                </a:solidFill>
                <a:effectLst/>
                <a:latin typeface="Poppins" panose="020B0502040204020203" pitchFamily="2" charset="0"/>
              </a:rPr>
              <a:t>A trauma-informed approach to care is based on an understanding of the experience and implications of trauma for individuals, families, and communities. Important skill for fostering resilience and rebuilding relationships with families that have experienced trauma, specifically systems-trauma.</a:t>
            </a:r>
          </a:p>
          <a:p>
            <a:pPr marL="0" indent="0">
              <a:buFont typeface="+mj-lt"/>
              <a:buNone/>
            </a:pPr>
            <a:r>
              <a:rPr lang="en-US" b="0" i="0" dirty="0">
                <a:solidFill>
                  <a:srgbClr val="333333"/>
                </a:solidFill>
                <a:effectLst/>
                <a:latin typeface="Poppins" panose="020B0502040204020203" pitchFamily="2" charset="0"/>
              </a:rPr>
              <a:t>Example: “I will be sending you this information via email verses “How do you want me to communicate with you?” </a:t>
            </a:r>
          </a:p>
          <a:p>
            <a:pPr marL="0" indent="0">
              <a:buFont typeface="+mj-lt"/>
              <a:buNone/>
            </a:pPr>
            <a:endParaRPr lang="en-US" b="1" dirty="0"/>
          </a:p>
          <a:p>
            <a:r>
              <a:rPr lang="en-US" b="1" dirty="0"/>
              <a:t>Culturally Responsive: </a:t>
            </a:r>
            <a:r>
              <a:rPr lang="en-US" b="0" dirty="0"/>
              <a:t>Creating interactions, connections, and environments in which culture and identities are valued as assets and valuable resources (including race, ethnicity, linguistic assets, &amp; additional characteristics)</a:t>
            </a:r>
          </a:p>
          <a:p>
            <a:r>
              <a:rPr lang="en-US" b="0" dirty="0"/>
              <a:t>Mom comes to you and asked for money for hair products and you ask “how much do you need to cover that cost? ” verses “Here’s the standard 50.00 for that need.” </a:t>
            </a:r>
          </a:p>
          <a:p>
            <a:endParaRPr lang="en-US" b="0" dirty="0"/>
          </a:p>
          <a:p>
            <a:r>
              <a:rPr lang="en-US" b="1" dirty="0"/>
              <a:t>Family Driven / Youth Guided: </a:t>
            </a:r>
            <a:r>
              <a:rPr lang="en-US" dirty="0"/>
              <a:t>Person-centered approach: Focusing services on the needs of the individual/family. Ensuring people’s preferences, needs, and values guide decisions. Providing services that is respectful &amp; responsive to families that we serve. Listening to families as an expert verses telling the family what’s most important for them and what they need to do. </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95B9A4-59A4-417A-B9A6-0257597C4C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825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56E4DD-7C08-4E70-8A8E-FD95FE4436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935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0874E-E0FC-4ADF-A95A-30159242EC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20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4A7B52-141B-479A-A873-E7449A4E23FA}"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E9BD-3223-44B8-B4C6-C1F1613DA871}" type="slidenum">
              <a:rPr lang="en-US" smtClean="0"/>
              <a:t>‹#›</a:t>
            </a:fld>
            <a:endParaRPr lang="en-US"/>
          </a:p>
        </p:txBody>
      </p:sp>
    </p:spTree>
    <p:extLst>
      <p:ext uri="{BB962C8B-B14F-4D97-AF65-F5344CB8AC3E}">
        <p14:creationId xmlns:p14="http://schemas.microsoft.com/office/powerpoint/2010/main" val="263141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4A7B52-141B-479A-A873-E7449A4E23FA}"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E9BD-3223-44B8-B4C6-C1F1613DA871}" type="slidenum">
              <a:rPr lang="en-US" smtClean="0"/>
              <a:t>‹#›</a:t>
            </a:fld>
            <a:endParaRPr lang="en-US"/>
          </a:p>
        </p:txBody>
      </p:sp>
    </p:spTree>
    <p:extLst>
      <p:ext uri="{BB962C8B-B14F-4D97-AF65-F5344CB8AC3E}">
        <p14:creationId xmlns:p14="http://schemas.microsoft.com/office/powerpoint/2010/main" val="315308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4A7B52-141B-479A-A873-E7449A4E23FA}"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E9BD-3223-44B8-B4C6-C1F1613DA871}" type="slidenum">
              <a:rPr lang="en-US" smtClean="0"/>
              <a:t>‹#›</a:t>
            </a:fld>
            <a:endParaRPr lang="en-US"/>
          </a:p>
        </p:txBody>
      </p:sp>
    </p:spTree>
    <p:extLst>
      <p:ext uri="{BB962C8B-B14F-4D97-AF65-F5344CB8AC3E}">
        <p14:creationId xmlns:p14="http://schemas.microsoft.com/office/powerpoint/2010/main" val="136752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FFB5-D152-263A-73BE-598D13B960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45594-6989-08DF-E2DB-91BB7B488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21F6C7-21AE-A4F3-516E-0DBCB60BF67E}"/>
              </a:ext>
            </a:extLst>
          </p:cNvPr>
          <p:cNvSpPr>
            <a:spLocks noGrp="1"/>
          </p:cNvSpPr>
          <p:nvPr>
            <p:ph type="dt" sz="half" idx="10"/>
          </p:nvPr>
        </p:nvSpPr>
        <p:spPr/>
        <p:txBody>
          <a:bodyPr/>
          <a:lstStyle/>
          <a:p>
            <a:fld id="{31F7D664-11EA-4CA1-A15C-1CA4838235FB}" type="datetimeFigureOut">
              <a:rPr lang="en-US" smtClean="0"/>
              <a:t>7/8/2025</a:t>
            </a:fld>
            <a:endParaRPr lang="en-US"/>
          </a:p>
        </p:txBody>
      </p:sp>
      <p:sp>
        <p:nvSpPr>
          <p:cNvPr id="5" name="Footer Placeholder 4">
            <a:extLst>
              <a:ext uri="{FF2B5EF4-FFF2-40B4-BE49-F238E27FC236}">
                <a16:creationId xmlns:a16="http://schemas.microsoft.com/office/drawing/2014/main" id="{A76E5E2B-7EE8-8E50-08BC-AB8DBCEA2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AC64C-A596-DA3D-04DE-CBA7BA9B434E}"/>
              </a:ext>
            </a:extLst>
          </p:cNvPr>
          <p:cNvSpPr>
            <a:spLocks noGrp="1"/>
          </p:cNvSpPr>
          <p:nvPr>
            <p:ph type="sldNum" sz="quarter" idx="12"/>
          </p:nvPr>
        </p:nvSpPr>
        <p:spPr/>
        <p:txBody>
          <a:bodyPr/>
          <a:lstStyle/>
          <a:p>
            <a:fld id="{7103E18C-D0F6-4446-97D1-F73E8B202261}" type="slidenum">
              <a:rPr lang="en-US" smtClean="0"/>
              <a:t>‹#›</a:t>
            </a:fld>
            <a:endParaRPr lang="en-US"/>
          </a:p>
        </p:txBody>
      </p:sp>
    </p:spTree>
    <p:extLst>
      <p:ext uri="{BB962C8B-B14F-4D97-AF65-F5344CB8AC3E}">
        <p14:creationId xmlns:p14="http://schemas.microsoft.com/office/powerpoint/2010/main" val="3631166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A9A39-A055-5614-AF6F-681921C331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BE892-F7BE-CB8F-D0D3-A741186C8A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66DC8-F97B-A6D0-1DE1-DE57A1FAB853}"/>
              </a:ext>
            </a:extLst>
          </p:cNvPr>
          <p:cNvSpPr>
            <a:spLocks noGrp="1"/>
          </p:cNvSpPr>
          <p:nvPr>
            <p:ph type="dt" sz="half" idx="10"/>
          </p:nvPr>
        </p:nvSpPr>
        <p:spPr/>
        <p:txBody>
          <a:bodyPr/>
          <a:lstStyle/>
          <a:p>
            <a:fld id="{31F7D664-11EA-4CA1-A15C-1CA4838235FB}" type="datetimeFigureOut">
              <a:rPr lang="en-US" smtClean="0"/>
              <a:t>7/8/2025</a:t>
            </a:fld>
            <a:endParaRPr lang="en-US"/>
          </a:p>
        </p:txBody>
      </p:sp>
      <p:sp>
        <p:nvSpPr>
          <p:cNvPr id="5" name="Footer Placeholder 4">
            <a:extLst>
              <a:ext uri="{FF2B5EF4-FFF2-40B4-BE49-F238E27FC236}">
                <a16:creationId xmlns:a16="http://schemas.microsoft.com/office/drawing/2014/main" id="{454BED81-C8DD-DFE9-1794-70EEBA907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2BA14-FA2D-81CA-0D4D-4B498C75A50F}"/>
              </a:ext>
            </a:extLst>
          </p:cNvPr>
          <p:cNvSpPr>
            <a:spLocks noGrp="1"/>
          </p:cNvSpPr>
          <p:nvPr>
            <p:ph type="sldNum" sz="quarter" idx="12"/>
          </p:nvPr>
        </p:nvSpPr>
        <p:spPr/>
        <p:txBody>
          <a:bodyPr/>
          <a:lstStyle/>
          <a:p>
            <a:fld id="{7103E18C-D0F6-4446-97D1-F73E8B202261}" type="slidenum">
              <a:rPr lang="en-US" smtClean="0"/>
              <a:t>‹#›</a:t>
            </a:fld>
            <a:endParaRPr lang="en-US"/>
          </a:p>
        </p:txBody>
      </p:sp>
    </p:spTree>
    <p:extLst>
      <p:ext uri="{BB962C8B-B14F-4D97-AF65-F5344CB8AC3E}">
        <p14:creationId xmlns:p14="http://schemas.microsoft.com/office/powerpoint/2010/main" val="2876656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D558-9E13-5AF1-BE93-DE4020FFD3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A7907C-F0D1-163B-217A-C23D52653A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FB6716-D217-0A6F-E8A1-058AA83E7207}"/>
              </a:ext>
            </a:extLst>
          </p:cNvPr>
          <p:cNvSpPr>
            <a:spLocks noGrp="1"/>
          </p:cNvSpPr>
          <p:nvPr>
            <p:ph type="dt" sz="half" idx="10"/>
          </p:nvPr>
        </p:nvSpPr>
        <p:spPr/>
        <p:txBody>
          <a:bodyPr/>
          <a:lstStyle/>
          <a:p>
            <a:fld id="{31F7D664-11EA-4CA1-A15C-1CA4838235FB}" type="datetimeFigureOut">
              <a:rPr lang="en-US" smtClean="0"/>
              <a:t>7/8/2025</a:t>
            </a:fld>
            <a:endParaRPr lang="en-US"/>
          </a:p>
        </p:txBody>
      </p:sp>
      <p:sp>
        <p:nvSpPr>
          <p:cNvPr id="5" name="Footer Placeholder 4">
            <a:extLst>
              <a:ext uri="{FF2B5EF4-FFF2-40B4-BE49-F238E27FC236}">
                <a16:creationId xmlns:a16="http://schemas.microsoft.com/office/drawing/2014/main" id="{95082AD8-BDE0-7269-7F41-15CB0EDD3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1D04E-6E32-5C6D-2E66-811A0677C960}"/>
              </a:ext>
            </a:extLst>
          </p:cNvPr>
          <p:cNvSpPr>
            <a:spLocks noGrp="1"/>
          </p:cNvSpPr>
          <p:nvPr>
            <p:ph type="sldNum" sz="quarter" idx="12"/>
          </p:nvPr>
        </p:nvSpPr>
        <p:spPr/>
        <p:txBody>
          <a:bodyPr/>
          <a:lstStyle/>
          <a:p>
            <a:fld id="{7103E18C-D0F6-4446-97D1-F73E8B202261}" type="slidenum">
              <a:rPr lang="en-US" smtClean="0"/>
              <a:t>‹#›</a:t>
            </a:fld>
            <a:endParaRPr lang="en-US"/>
          </a:p>
        </p:txBody>
      </p:sp>
    </p:spTree>
    <p:extLst>
      <p:ext uri="{BB962C8B-B14F-4D97-AF65-F5344CB8AC3E}">
        <p14:creationId xmlns:p14="http://schemas.microsoft.com/office/powerpoint/2010/main" val="419342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C535-96B3-1E5F-0235-1823291BAD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258BA6-E3CB-265D-5B90-1E8629AABD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24F84-83FB-D174-50C0-74935781B0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9F5E40-90B5-6774-8592-8157310C2F9D}"/>
              </a:ext>
            </a:extLst>
          </p:cNvPr>
          <p:cNvSpPr>
            <a:spLocks noGrp="1"/>
          </p:cNvSpPr>
          <p:nvPr>
            <p:ph type="dt" sz="half" idx="10"/>
          </p:nvPr>
        </p:nvSpPr>
        <p:spPr/>
        <p:txBody>
          <a:bodyPr/>
          <a:lstStyle/>
          <a:p>
            <a:fld id="{31F7D664-11EA-4CA1-A15C-1CA4838235FB}" type="datetimeFigureOut">
              <a:rPr lang="en-US" smtClean="0"/>
              <a:t>7/8/2025</a:t>
            </a:fld>
            <a:endParaRPr lang="en-US"/>
          </a:p>
        </p:txBody>
      </p:sp>
      <p:sp>
        <p:nvSpPr>
          <p:cNvPr id="6" name="Footer Placeholder 5">
            <a:extLst>
              <a:ext uri="{FF2B5EF4-FFF2-40B4-BE49-F238E27FC236}">
                <a16:creationId xmlns:a16="http://schemas.microsoft.com/office/drawing/2014/main" id="{BAECC1AA-CD6A-5A12-76E9-1ECD14038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41350-ABD1-5E7E-05FE-B088DF904D59}"/>
              </a:ext>
            </a:extLst>
          </p:cNvPr>
          <p:cNvSpPr>
            <a:spLocks noGrp="1"/>
          </p:cNvSpPr>
          <p:nvPr>
            <p:ph type="sldNum" sz="quarter" idx="12"/>
          </p:nvPr>
        </p:nvSpPr>
        <p:spPr/>
        <p:txBody>
          <a:bodyPr/>
          <a:lstStyle/>
          <a:p>
            <a:fld id="{7103E18C-D0F6-4446-97D1-F73E8B202261}" type="slidenum">
              <a:rPr lang="en-US" smtClean="0"/>
              <a:t>‹#›</a:t>
            </a:fld>
            <a:endParaRPr lang="en-US"/>
          </a:p>
        </p:txBody>
      </p:sp>
    </p:spTree>
    <p:extLst>
      <p:ext uri="{BB962C8B-B14F-4D97-AF65-F5344CB8AC3E}">
        <p14:creationId xmlns:p14="http://schemas.microsoft.com/office/powerpoint/2010/main" val="4036608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E28A-8390-36EC-9E0E-399343C9D8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ECFFC-28D9-B5A7-8547-0EC035AF5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5BB756-86EF-7876-EC8E-F8C36A22FF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696475-0513-3476-CADA-939D95BB90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CDE8DF-5C81-61F1-9A2B-A6D36C5BC5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FC7944-F488-7662-9C8E-2886D8CA54C2}"/>
              </a:ext>
            </a:extLst>
          </p:cNvPr>
          <p:cNvSpPr>
            <a:spLocks noGrp="1"/>
          </p:cNvSpPr>
          <p:nvPr>
            <p:ph type="dt" sz="half" idx="10"/>
          </p:nvPr>
        </p:nvSpPr>
        <p:spPr/>
        <p:txBody>
          <a:bodyPr/>
          <a:lstStyle/>
          <a:p>
            <a:fld id="{31F7D664-11EA-4CA1-A15C-1CA4838235FB}" type="datetimeFigureOut">
              <a:rPr lang="en-US" smtClean="0"/>
              <a:t>7/8/2025</a:t>
            </a:fld>
            <a:endParaRPr lang="en-US"/>
          </a:p>
        </p:txBody>
      </p:sp>
      <p:sp>
        <p:nvSpPr>
          <p:cNvPr id="8" name="Footer Placeholder 7">
            <a:extLst>
              <a:ext uri="{FF2B5EF4-FFF2-40B4-BE49-F238E27FC236}">
                <a16:creationId xmlns:a16="http://schemas.microsoft.com/office/drawing/2014/main" id="{10C012A1-AD70-CFC3-B786-93628F0491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87391A-B904-4B54-F643-B22C2147C74B}"/>
              </a:ext>
            </a:extLst>
          </p:cNvPr>
          <p:cNvSpPr>
            <a:spLocks noGrp="1"/>
          </p:cNvSpPr>
          <p:nvPr>
            <p:ph type="sldNum" sz="quarter" idx="12"/>
          </p:nvPr>
        </p:nvSpPr>
        <p:spPr/>
        <p:txBody>
          <a:bodyPr/>
          <a:lstStyle/>
          <a:p>
            <a:fld id="{7103E18C-D0F6-4446-97D1-F73E8B202261}" type="slidenum">
              <a:rPr lang="en-US" smtClean="0"/>
              <a:t>‹#›</a:t>
            </a:fld>
            <a:endParaRPr lang="en-US"/>
          </a:p>
        </p:txBody>
      </p:sp>
    </p:spTree>
    <p:extLst>
      <p:ext uri="{BB962C8B-B14F-4D97-AF65-F5344CB8AC3E}">
        <p14:creationId xmlns:p14="http://schemas.microsoft.com/office/powerpoint/2010/main" val="3683194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B33A-8119-474C-554E-3B0150AF20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76345D-9956-39F0-639B-80F0609DEDFC}"/>
              </a:ext>
            </a:extLst>
          </p:cNvPr>
          <p:cNvSpPr>
            <a:spLocks noGrp="1"/>
          </p:cNvSpPr>
          <p:nvPr>
            <p:ph type="dt" sz="half" idx="10"/>
          </p:nvPr>
        </p:nvSpPr>
        <p:spPr/>
        <p:txBody>
          <a:bodyPr/>
          <a:lstStyle/>
          <a:p>
            <a:fld id="{31F7D664-11EA-4CA1-A15C-1CA4838235FB}" type="datetimeFigureOut">
              <a:rPr lang="en-US" smtClean="0"/>
              <a:t>7/8/2025</a:t>
            </a:fld>
            <a:endParaRPr lang="en-US"/>
          </a:p>
        </p:txBody>
      </p:sp>
      <p:sp>
        <p:nvSpPr>
          <p:cNvPr id="4" name="Footer Placeholder 3">
            <a:extLst>
              <a:ext uri="{FF2B5EF4-FFF2-40B4-BE49-F238E27FC236}">
                <a16:creationId xmlns:a16="http://schemas.microsoft.com/office/drawing/2014/main" id="{5FCF32E5-C848-EB3B-A170-8E24C9710C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A6107-58CD-D895-6D19-1E2CF95F9151}"/>
              </a:ext>
            </a:extLst>
          </p:cNvPr>
          <p:cNvSpPr>
            <a:spLocks noGrp="1"/>
          </p:cNvSpPr>
          <p:nvPr>
            <p:ph type="sldNum" sz="quarter" idx="12"/>
          </p:nvPr>
        </p:nvSpPr>
        <p:spPr/>
        <p:txBody>
          <a:bodyPr/>
          <a:lstStyle/>
          <a:p>
            <a:fld id="{7103E18C-D0F6-4446-97D1-F73E8B202261}" type="slidenum">
              <a:rPr lang="en-US" smtClean="0"/>
              <a:t>‹#›</a:t>
            </a:fld>
            <a:endParaRPr lang="en-US"/>
          </a:p>
        </p:txBody>
      </p:sp>
    </p:spTree>
    <p:extLst>
      <p:ext uri="{BB962C8B-B14F-4D97-AF65-F5344CB8AC3E}">
        <p14:creationId xmlns:p14="http://schemas.microsoft.com/office/powerpoint/2010/main" val="3288312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611FE4-3677-EAB8-9E81-D40426B17DBE}"/>
              </a:ext>
            </a:extLst>
          </p:cNvPr>
          <p:cNvSpPr>
            <a:spLocks noGrp="1"/>
          </p:cNvSpPr>
          <p:nvPr>
            <p:ph type="dt" sz="half" idx="10"/>
          </p:nvPr>
        </p:nvSpPr>
        <p:spPr/>
        <p:txBody>
          <a:bodyPr/>
          <a:lstStyle/>
          <a:p>
            <a:fld id="{31F7D664-11EA-4CA1-A15C-1CA4838235FB}" type="datetimeFigureOut">
              <a:rPr lang="en-US" smtClean="0"/>
              <a:t>7/8/2025</a:t>
            </a:fld>
            <a:endParaRPr lang="en-US"/>
          </a:p>
        </p:txBody>
      </p:sp>
      <p:sp>
        <p:nvSpPr>
          <p:cNvPr id="3" name="Footer Placeholder 2">
            <a:extLst>
              <a:ext uri="{FF2B5EF4-FFF2-40B4-BE49-F238E27FC236}">
                <a16:creationId xmlns:a16="http://schemas.microsoft.com/office/drawing/2014/main" id="{296008C7-2459-A958-2416-8A8FD5BFC1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163F5E-ED30-7332-EC36-4DF1D28935EC}"/>
              </a:ext>
            </a:extLst>
          </p:cNvPr>
          <p:cNvSpPr>
            <a:spLocks noGrp="1"/>
          </p:cNvSpPr>
          <p:nvPr>
            <p:ph type="sldNum" sz="quarter" idx="12"/>
          </p:nvPr>
        </p:nvSpPr>
        <p:spPr/>
        <p:txBody>
          <a:bodyPr/>
          <a:lstStyle/>
          <a:p>
            <a:fld id="{7103E18C-D0F6-4446-97D1-F73E8B202261}" type="slidenum">
              <a:rPr lang="en-US" smtClean="0"/>
              <a:t>‹#›</a:t>
            </a:fld>
            <a:endParaRPr lang="en-US"/>
          </a:p>
        </p:txBody>
      </p:sp>
    </p:spTree>
    <p:extLst>
      <p:ext uri="{BB962C8B-B14F-4D97-AF65-F5344CB8AC3E}">
        <p14:creationId xmlns:p14="http://schemas.microsoft.com/office/powerpoint/2010/main" val="3441727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20FD-AF18-C1E4-19C1-5E5880327B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F32DC2-DDBB-13F8-E0FC-A6F2C69BE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67BA92-3227-A1C4-F1A5-C8F2FB722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A6EBF-BB55-4047-2E2E-8C01B12DB5B4}"/>
              </a:ext>
            </a:extLst>
          </p:cNvPr>
          <p:cNvSpPr>
            <a:spLocks noGrp="1"/>
          </p:cNvSpPr>
          <p:nvPr>
            <p:ph type="dt" sz="half" idx="10"/>
          </p:nvPr>
        </p:nvSpPr>
        <p:spPr/>
        <p:txBody>
          <a:bodyPr/>
          <a:lstStyle/>
          <a:p>
            <a:fld id="{31F7D664-11EA-4CA1-A15C-1CA4838235FB}" type="datetimeFigureOut">
              <a:rPr lang="en-US" smtClean="0"/>
              <a:t>7/8/2025</a:t>
            </a:fld>
            <a:endParaRPr lang="en-US"/>
          </a:p>
        </p:txBody>
      </p:sp>
      <p:sp>
        <p:nvSpPr>
          <p:cNvPr id="6" name="Footer Placeholder 5">
            <a:extLst>
              <a:ext uri="{FF2B5EF4-FFF2-40B4-BE49-F238E27FC236}">
                <a16:creationId xmlns:a16="http://schemas.microsoft.com/office/drawing/2014/main" id="{FF87F150-E23E-A825-B651-5461B8161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9949A-7224-9F28-931B-DC051737C94E}"/>
              </a:ext>
            </a:extLst>
          </p:cNvPr>
          <p:cNvSpPr>
            <a:spLocks noGrp="1"/>
          </p:cNvSpPr>
          <p:nvPr>
            <p:ph type="sldNum" sz="quarter" idx="12"/>
          </p:nvPr>
        </p:nvSpPr>
        <p:spPr/>
        <p:txBody>
          <a:bodyPr/>
          <a:lstStyle/>
          <a:p>
            <a:fld id="{7103E18C-D0F6-4446-97D1-F73E8B202261}" type="slidenum">
              <a:rPr lang="en-US" smtClean="0"/>
              <a:t>‹#›</a:t>
            </a:fld>
            <a:endParaRPr lang="en-US"/>
          </a:p>
        </p:txBody>
      </p:sp>
    </p:spTree>
    <p:extLst>
      <p:ext uri="{BB962C8B-B14F-4D97-AF65-F5344CB8AC3E}">
        <p14:creationId xmlns:p14="http://schemas.microsoft.com/office/powerpoint/2010/main" val="10477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4A7B52-141B-479A-A873-E7449A4E23FA}"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E9BD-3223-44B8-B4C6-C1F1613DA871}" type="slidenum">
              <a:rPr lang="en-US" smtClean="0"/>
              <a:t>‹#›</a:t>
            </a:fld>
            <a:endParaRPr lang="en-US"/>
          </a:p>
        </p:txBody>
      </p:sp>
    </p:spTree>
    <p:extLst>
      <p:ext uri="{BB962C8B-B14F-4D97-AF65-F5344CB8AC3E}">
        <p14:creationId xmlns:p14="http://schemas.microsoft.com/office/powerpoint/2010/main" val="1647339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9651-F1A7-3FDC-D680-ACA1B287F0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9C2D10-A2F2-E820-2857-666151A567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3BD5A1-E8A7-A1D4-42C9-B211B9089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FE4517-1E99-F25A-5EF3-228C381AB25E}"/>
              </a:ext>
            </a:extLst>
          </p:cNvPr>
          <p:cNvSpPr>
            <a:spLocks noGrp="1"/>
          </p:cNvSpPr>
          <p:nvPr>
            <p:ph type="dt" sz="half" idx="10"/>
          </p:nvPr>
        </p:nvSpPr>
        <p:spPr/>
        <p:txBody>
          <a:bodyPr/>
          <a:lstStyle/>
          <a:p>
            <a:fld id="{31F7D664-11EA-4CA1-A15C-1CA4838235FB}" type="datetimeFigureOut">
              <a:rPr lang="en-US" smtClean="0"/>
              <a:t>7/8/2025</a:t>
            </a:fld>
            <a:endParaRPr lang="en-US"/>
          </a:p>
        </p:txBody>
      </p:sp>
      <p:sp>
        <p:nvSpPr>
          <p:cNvPr id="6" name="Footer Placeholder 5">
            <a:extLst>
              <a:ext uri="{FF2B5EF4-FFF2-40B4-BE49-F238E27FC236}">
                <a16:creationId xmlns:a16="http://schemas.microsoft.com/office/drawing/2014/main" id="{5F4E20C2-BA7C-73EB-6278-873F91AC3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11628-C8B3-DD20-1AD8-3C05619F54CC}"/>
              </a:ext>
            </a:extLst>
          </p:cNvPr>
          <p:cNvSpPr>
            <a:spLocks noGrp="1"/>
          </p:cNvSpPr>
          <p:nvPr>
            <p:ph type="sldNum" sz="quarter" idx="12"/>
          </p:nvPr>
        </p:nvSpPr>
        <p:spPr/>
        <p:txBody>
          <a:bodyPr/>
          <a:lstStyle/>
          <a:p>
            <a:fld id="{7103E18C-D0F6-4446-97D1-F73E8B202261}" type="slidenum">
              <a:rPr lang="en-US" smtClean="0"/>
              <a:t>‹#›</a:t>
            </a:fld>
            <a:endParaRPr lang="en-US"/>
          </a:p>
        </p:txBody>
      </p:sp>
    </p:spTree>
    <p:extLst>
      <p:ext uri="{BB962C8B-B14F-4D97-AF65-F5344CB8AC3E}">
        <p14:creationId xmlns:p14="http://schemas.microsoft.com/office/powerpoint/2010/main" val="1281734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9D58-BCD7-2FDE-118F-B3C23398E4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EF782C-33F8-AC47-8B11-E90EAE489A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5D9FB-E7F4-1FEC-B572-4DA1C029C9E9}"/>
              </a:ext>
            </a:extLst>
          </p:cNvPr>
          <p:cNvSpPr>
            <a:spLocks noGrp="1"/>
          </p:cNvSpPr>
          <p:nvPr>
            <p:ph type="dt" sz="half" idx="10"/>
          </p:nvPr>
        </p:nvSpPr>
        <p:spPr/>
        <p:txBody>
          <a:bodyPr/>
          <a:lstStyle/>
          <a:p>
            <a:fld id="{31F7D664-11EA-4CA1-A15C-1CA4838235FB}" type="datetimeFigureOut">
              <a:rPr lang="en-US" smtClean="0"/>
              <a:t>7/8/2025</a:t>
            </a:fld>
            <a:endParaRPr lang="en-US"/>
          </a:p>
        </p:txBody>
      </p:sp>
      <p:sp>
        <p:nvSpPr>
          <p:cNvPr id="5" name="Footer Placeholder 4">
            <a:extLst>
              <a:ext uri="{FF2B5EF4-FFF2-40B4-BE49-F238E27FC236}">
                <a16:creationId xmlns:a16="http://schemas.microsoft.com/office/drawing/2014/main" id="{F69DF853-7686-792B-817F-38F9E3AE3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808CE-4016-14A9-207D-BFBCAA7FDE80}"/>
              </a:ext>
            </a:extLst>
          </p:cNvPr>
          <p:cNvSpPr>
            <a:spLocks noGrp="1"/>
          </p:cNvSpPr>
          <p:nvPr>
            <p:ph type="sldNum" sz="quarter" idx="12"/>
          </p:nvPr>
        </p:nvSpPr>
        <p:spPr/>
        <p:txBody>
          <a:bodyPr/>
          <a:lstStyle/>
          <a:p>
            <a:fld id="{7103E18C-D0F6-4446-97D1-F73E8B202261}" type="slidenum">
              <a:rPr lang="en-US" smtClean="0"/>
              <a:t>‹#›</a:t>
            </a:fld>
            <a:endParaRPr lang="en-US"/>
          </a:p>
        </p:txBody>
      </p:sp>
    </p:spTree>
    <p:extLst>
      <p:ext uri="{BB962C8B-B14F-4D97-AF65-F5344CB8AC3E}">
        <p14:creationId xmlns:p14="http://schemas.microsoft.com/office/powerpoint/2010/main" val="301306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2CFB7E-7289-AC4F-17C5-A73E08EC64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DA953C-80E5-1FEB-6FC1-08248EF57C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27B14-AC21-831D-5B35-ED690A1A02AD}"/>
              </a:ext>
            </a:extLst>
          </p:cNvPr>
          <p:cNvSpPr>
            <a:spLocks noGrp="1"/>
          </p:cNvSpPr>
          <p:nvPr>
            <p:ph type="dt" sz="half" idx="10"/>
          </p:nvPr>
        </p:nvSpPr>
        <p:spPr/>
        <p:txBody>
          <a:bodyPr/>
          <a:lstStyle/>
          <a:p>
            <a:fld id="{31F7D664-11EA-4CA1-A15C-1CA4838235FB}" type="datetimeFigureOut">
              <a:rPr lang="en-US" smtClean="0"/>
              <a:t>7/8/2025</a:t>
            </a:fld>
            <a:endParaRPr lang="en-US"/>
          </a:p>
        </p:txBody>
      </p:sp>
      <p:sp>
        <p:nvSpPr>
          <p:cNvPr id="5" name="Footer Placeholder 4">
            <a:extLst>
              <a:ext uri="{FF2B5EF4-FFF2-40B4-BE49-F238E27FC236}">
                <a16:creationId xmlns:a16="http://schemas.microsoft.com/office/drawing/2014/main" id="{429563CC-9A25-9E81-1ACB-6672AB322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C33CC-2911-A060-8EDE-8A03FC34BC12}"/>
              </a:ext>
            </a:extLst>
          </p:cNvPr>
          <p:cNvSpPr>
            <a:spLocks noGrp="1"/>
          </p:cNvSpPr>
          <p:nvPr>
            <p:ph type="sldNum" sz="quarter" idx="12"/>
          </p:nvPr>
        </p:nvSpPr>
        <p:spPr/>
        <p:txBody>
          <a:bodyPr/>
          <a:lstStyle/>
          <a:p>
            <a:fld id="{7103E18C-D0F6-4446-97D1-F73E8B202261}" type="slidenum">
              <a:rPr lang="en-US" smtClean="0"/>
              <a:t>‹#›</a:t>
            </a:fld>
            <a:endParaRPr lang="en-US"/>
          </a:p>
        </p:txBody>
      </p:sp>
    </p:spTree>
    <p:extLst>
      <p:ext uri="{BB962C8B-B14F-4D97-AF65-F5344CB8AC3E}">
        <p14:creationId xmlns:p14="http://schemas.microsoft.com/office/powerpoint/2010/main" val="196385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4A7B52-141B-479A-A873-E7449A4E23FA}"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E9BD-3223-44B8-B4C6-C1F1613DA871}" type="slidenum">
              <a:rPr lang="en-US" smtClean="0"/>
              <a:t>‹#›</a:t>
            </a:fld>
            <a:endParaRPr lang="en-US"/>
          </a:p>
        </p:txBody>
      </p:sp>
    </p:spTree>
    <p:extLst>
      <p:ext uri="{BB962C8B-B14F-4D97-AF65-F5344CB8AC3E}">
        <p14:creationId xmlns:p14="http://schemas.microsoft.com/office/powerpoint/2010/main" val="222586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4A7B52-141B-479A-A873-E7449A4E23FA}"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E9BD-3223-44B8-B4C6-C1F1613DA871}" type="slidenum">
              <a:rPr lang="en-US" smtClean="0"/>
              <a:t>‹#›</a:t>
            </a:fld>
            <a:endParaRPr lang="en-US"/>
          </a:p>
        </p:txBody>
      </p:sp>
    </p:spTree>
    <p:extLst>
      <p:ext uri="{BB962C8B-B14F-4D97-AF65-F5344CB8AC3E}">
        <p14:creationId xmlns:p14="http://schemas.microsoft.com/office/powerpoint/2010/main" val="3325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4A7B52-141B-479A-A873-E7449A4E23FA}" type="datetimeFigureOut">
              <a:rPr lang="en-US" smtClean="0"/>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2E9BD-3223-44B8-B4C6-C1F1613DA871}" type="slidenum">
              <a:rPr lang="en-US" smtClean="0"/>
              <a:t>‹#›</a:t>
            </a:fld>
            <a:endParaRPr lang="en-US"/>
          </a:p>
        </p:txBody>
      </p:sp>
    </p:spTree>
    <p:extLst>
      <p:ext uri="{BB962C8B-B14F-4D97-AF65-F5344CB8AC3E}">
        <p14:creationId xmlns:p14="http://schemas.microsoft.com/office/powerpoint/2010/main" val="14737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4A7B52-141B-479A-A873-E7449A4E23FA}" type="datetimeFigureOut">
              <a:rPr lang="en-US" smtClean="0"/>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2E9BD-3223-44B8-B4C6-C1F1613DA871}" type="slidenum">
              <a:rPr lang="en-US" smtClean="0"/>
              <a:t>‹#›</a:t>
            </a:fld>
            <a:endParaRPr lang="en-US"/>
          </a:p>
        </p:txBody>
      </p:sp>
    </p:spTree>
    <p:extLst>
      <p:ext uri="{BB962C8B-B14F-4D97-AF65-F5344CB8AC3E}">
        <p14:creationId xmlns:p14="http://schemas.microsoft.com/office/powerpoint/2010/main" val="178559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A7B52-141B-479A-A873-E7449A4E23FA}" type="datetimeFigureOut">
              <a:rPr lang="en-US" smtClean="0"/>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2E9BD-3223-44B8-B4C6-C1F1613DA871}" type="slidenum">
              <a:rPr lang="en-US" smtClean="0"/>
              <a:t>‹#›</a:t>
            </a:fld>
            <a:endParaRPr lang="en-US"/>
          </a:p>
        </p:txBody>
      </p:sp>
    </p:spTree>
    <p:extLst>
      <p:ext uri="{BB962C8B-B14F-4D97-AF65-F5344CB8AC3E}">
        <p14:creationId xmlns:p14="http://schemas.microsoft.com/office/powerpoint/2010/main" val="256009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4A7B52-141B-479A-A873-E7449A4E23FA}"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E9BD-3223-44B8-B4C6-C1F1613DA871}" type="slidenum">
              <a:rPr lang="en-US" smtClean="0"/>
              <a:t>‹#›</a:t>
            </a:fld>
            <a:endParaRPr lang="en-US"/>
          </a:p>
        </p:txBody>
      </p:sp>
    </p:spTree>
    <p:extLst>
      <p:ext uri="{BB962C8B-B14F-4D97-AF65-F5344CB8AC3E}">
        <p14:creationId xmlns:p14="http://schemas.microsoft.com/office/powerpoint/2010/main" val="422081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4A7B52-141B-479A-A873-E7449A4E23FA}"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E9BD-3223-44B8-B4C6-C1F1613DA871}" type="slidenum">
              <a:rPr lang="en-US" smtClean="0"/>
              <a:t>‹#›</a:t>
            </a:fld>
            <a:endParaRPr lang="en-US"/>
          </a:p>
        </p:txBody>
      </p:sp>
    </p:spTree>
    <p:extLst>
      <p:ext uri="{BB962C8B-B14F-4D97-AF65-F5344CB8AC3E}">
        <p14:creationId xmlns:p14="http://schemas.microsoft.com/office/powerpoint/2010/main" val="219848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A7B52-141B-479A-A873-E7449A4E23FA}" type="datetimeFigureOut">
              <a:rPr lang="en-US" smtClean="0"/>
              <a:t>7/8/2025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2E9BD-3223-44B8-B4C6-C1F1613DA871}" type="slidenum">
              <a:rPr lang="en-US" smtClean="0"/>
              <a:t>‹#›</a:t>
            </a:fld>
            <a:endParaRPr lang="en-US"/>
          </a:p>
        </p:txBody>
      </p:sp>
    </p:spTree>
    <p:extLst>
      <p:ext uri="{BB962C8B-B14F-4D97-AF65-F5344CB8AC3E}">
        <p14:creationId xmlns:p14="http://schemas.microsoft.com/office/powerpoint/2010/main" val="3228234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27E17-1DBC-B0AD-7E66-5FB39CE62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512690-3BA5-4D1B-B0B7-E8AEAF9EDE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45F7C-6F58-3D04-66B0-77DB569BB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7D664-11EA-4CA1-A15C-1CA4838235FB}" type="datetimeFigureOut">
              <a:rPr lang="en-US" smtClean="0"/>
              <a:t>7/8/2025</a:t>
            </a:fld>
            <a:endParaRPr lang="en-US"/>
          </a:p>
        </p:txBody>
      </p:sp>
      <p:sp>
        <p:nvSpPr>
          <p:cNvPr id="5" name="Footer Placeholder 4">
            <a:extLst>
              <a:ext uri="{FF2B5EF4-FFF2-40B4-BE49-F238E27FC236}">
                <a16:creationId xmlns:a16="http://schemas.microsoft.com/office/drawing/2014/main" id="{C654ACF4-D235-19C5-CA47-F6716B5CCF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91F1B1-14B3-97AF-5E70-9488F1DEE1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3E18C-D0F6-4446-97D1-F73E8B202261}" type="slidenum">
              <a:rPr lang="en-US" smtClean="0"/>
              <a:t>‹#›</a:t>
            </a:fld>
            <a:endParaRPr lang="en-US"/>
          </a:p>
        </p:txBody>
      </p:sp>
    </p:spTree>
    <p:extLst>
      <p:ext uri="{BB962C8B-B14F-4D97-AF65-F5344CB8AC3E}">
        <p14:creationId xmlns:p14="http://schemas.microsoft.com/office/powerpoint/2010/main" val="1970771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hs/family-preservation/pages/default.aspx" TargetMode="External"/><Relationship Id="rId2" Type="http://schemas.openxmlformats.org/officeDocument/2006/relationships/hyperlink" Target="https://dhsoha.sharepoint.com/teams/Hub-ODHS-FPP"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A8E6-8598-6F8E-FDD4-9A3F3424F031}"/>
              </a:ext>
            </a:extLst>
          </p:cNvPr>
          <p:cNvSpPr>
            <a:spLocks noGrp="1"/>
          </p:cNvSpPr>
          <p:nvPr>
            <p:ph type="ctrTitle"/>
          </p:nvPr>
        </p:nvSpPr>
        <p:spPr>
          <a:xfrm>
            <a:off x="382017" y="1284003"/>
            <a:ext cx="11200383" cy="1122866"/>
          </a:xfrm>
        </p:spPr>
        <p:txBody>
          <a:bodyPr anchor="b">
            <a:normAutofit fontScale="90000"/>
          </a:bodyPr>
          <a:lstStyle/>
          <a:p>
            <a:pPr algn="l"/>
            <a:r>
              <a:rPr lang="en-US" sz="4400" dirty="0">
                <a:solidFill>
                  <a:schemeClr val="accent1">
                    <a:lumMod val="75000"/>
                  </a:schemeClr>
                </a:solidFill>
                <a:latin typeface="Congenial" panose="02000503040000020004" pitchFamily="2" charset="0"/>
              </a:rPr>
              <a:t> </a:t>
            </a:r>
            <a:br>
              <a:rPr lang="en-US" sz="4400" dirty="0">
                <a:solidFill>
                  <a:schemeClr val="accent1">
                    <a:lumMod val="75000"/>
                  </a:schemeClr>
                </a:solidFill>
                <a:latin typeface="Congenial" panose="02000503040000020004" pitchFamily="2" charset="0"/>
              </a:rPr>
            </a:br>
            <a:r>
              <a:rPr lang="en-US" sz="4400" dirty="0">
                <a:solidFill>
                  <a:schemeClr val="accent5">
                    <a:lumMod val="90000"/>
                    <a:lumOff val="10000"/>
                  </a:schemeClr>
                </a:solidFill>
                <a:latin typeface="Congenial" panose="02000503040000020004" pitchFamily="2" charset="0"/>
              </a:rPr>
              <a:t>Supporting Families In-home:  </a:t>
            </a:r>
            <a:br>
              <a:rPr lang="en-US" sz="4400" dirty="0">
                <a:solidFill>
                  <a:schemeClr val="accent1">
                    <a:lumMod val="75000"/>
                  </a:schemeClr>
                </a:solidFill>
                <a:latin typeface="Congenial" panose="02000503040000020004" pitchFamily="2" charset="0"/>
              </a:rPr>
            </a:br>
            <a:r>
              <a:rPr lang="en-US" sz="3600" dirty="0">
                <a:solidFill>
                  <a:schemeClr val="accent2"/>
                </a:solidFill>
                <a:latin typeface="Congenial" panose="02000503040000020004" pitchFamily="2" charset="0"/>
              </a:rPr>
              <a:t>Together, Stable &amp; Safe</a:t>
            </a:r>
          </a:p>
        </p:txBody>
      </p:sp>
      <p:sp>
        <p:nvSpPr>
          <p:cNvPr id="3" name="Subtitle 2">
            <a:extLst>
              <a:ext uri="{FF2B5EF4-FFF2-40B4-BE49-F238E27FC236}">
                <a16:creationId xmlns:a16="http://schemas.microsoft.com/office/drawing/2014/main" id="{ACFC4319-DB7B-843A-7BF7-88D7936AD1AE}"/>
              </a:ext>
            </a:extLst>
          </p:cNvPr>
          <p:cNvSpPr>
            <a:spLocks noGrp="1"/>
          </p:cNvSpPr>
          <p:nvPr>
            <p:ph type="subTitle" idx="1"/>
          </p:nvPr>
        </p:nvSpPr>
        <p:spPr>
          <a:xfrm>
            <a:off x="526515" y="3837122"/>
            <a:ext cx="5183945" cy="964463"/>
          </a:xfrm>
        </p:spPr>
        <p:txBody>
          <a:bodyPr anchor="t">
            <a:normAutofit/>
          </a:bodyPr>
          <a:lstStyle/>
          <a:p>
            <a:pPr algn="l"/>
            <a:endParaRPr lang="en-US">
              <a:solidFill>
                <a:schemeClr val="accent1">
                  <a:lumMod val="50000"/>
                </a:schemeClr>
              </a:solidFill>
              <a:latin typeface="Congenial" panose="02000503040000020004" pitchFamily="2" charset="0"/>
            </a:endParaRPr>
          </a:p>
          <a:p>
            <a:pPr algn="l"/>
            <a:endParaRPr lang="en-US">
              <a:solidFill>
                <a:schemeClr val="accent2">
                  <a:lumMod val="75000"/>
                </a:schemeClr>
              </a:solidFill>
              <a:latin typeface="Congenial" panose="02000503040000020004" pitchFamily="2" charset="0"/>
            </a:endParaRPr>
          </a:p>
          <a:p>
            <a:pPr algn="l"/>
            <a:endParaRPr lang="en-US">
              <a:solidFill>
                <a:schemeClr val="accent1">
                  <a:lumMod val="50000"/>
                </a:schemeClr>
              </a:solidFill>
              <a:latin typeface="Congenial" panose="02000503040000020004" pitchFamily="2" charset="0"/>
            </a:endParaRPr>
          </a:p>
        </p:txBody>
      </p:sp>
      <p:pic>
        <p:nvPicPr>
          <p:cNvPr id="5" name="Picture 4" descr="A picture containing posing&#10;&#10;Description automatically generated">
            <a:extLst>
              <a:ext uri="{FF2B5EF4-FFF2-40B4-BE49-F238E27FC236}">
                <a16:creationId xmlns:a16="http://schemas.microsoft.com/office/drawing/2014/main" id="{4AB49291-D476-E43F-2AB8-EE3D3CBD1E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224" b="5739"/>
          <a:stretch/>
        </p:blipFill>
        <p:spPr>
          <a:xfrm>
            <a:off x="84103" y="342900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582CDEDF-823F-8884-718D-EFAEF3F4CF2A}"/>
              </a:ext>
            </a:extLst>
          </p:cNvPr>
          <p:cNvSpPr txBox="1"/>
          <p:nvPr/>
        </p:nvSpPr>
        <p:spPr>
          <a:xfrm>
            <a:off x="526515" y="2687102"/>
            <a:ext cx="634796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CBA">
                    <a:lumMod val="50000"/>
                  </a:srgbClr>
                </a:solidFill>
                <a:effectLst/>
                <a:uLnTx/>
                <a:uFillTx/>
                <a:latin typeface="Didact Gothic" panose="00000500000000000000" pitchFamily="2" charset="0"/>
                <a:ea typeface="+mn-ea"/>
                <a:cs typeface="+mn-cs"/>
              </a:rPr>
              <a:t>SSP Partner meeting</a:t>
            </a:r>
          </a:p>
        </p:txBody>
      </p:sp>
    </p:spTree>
    <p:extLst>
      <p:ext uri="{BB962C8B-B14F-4D97-AF65-F5344CB8AC3E}">
        <p14:creationId xmlns:p14="http://schemas.microsoft.com/office/powerpoint/2010/main" val="177752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Family preservation scope of efforts between Self-Sufficiency and Child Welfare programs in a graphic.">
            <a:extLst>
              <a:ext uri="{FF2B5EF4-FFF2-40B4-BE49-F238E27FC236}">
                <a16:creationId xmlns:a16="http://schemas.microsoft.com/office/drawing/2014/main" id="{3E4F0C4B-91FD-825F-CE65-AC42BBA47599}"/>
              </a:ext>
            </a:extLst>
          </p:cNvPr>
          <p:cNvSpPr>
            <a:spLocks noChangeAspect="1" noChangeArrowheads="1"/>
          </p:cNvSpPr>
          <p:nvPr/>
        </p:nvSpPr>
        <p:spPr bwMode="auto">
          <a:xfrm>
            <a:off x="2026024" y="-640976"/>
            <a:ext cx="4222376" cy="4222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A26"/>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73B64FF-307A-B8B8-D464-F7FA1730C2B7}"/>
              </a:ext>
            </a:extLst>
          </p:cNvPr>
          <p:cNvPicPr>
            <a:picLocks noChangeAspect="1"/>
          </p:cNvPicPr>
          <p:nvPr/>
        </p:nvPicPr>
        <p:blipFill>
          <a:blip r:embed="rId3"/>
          <a:stretch>
            <a:fillRect/>
          </a:stretch>
        </p:blipFill>
        <p:spPr>
          <a:xfrm>
            <a:off x="1521139" y="0"/>
            <a:ext cx="9149722" cy="6858000"/>
          </a:xfrm>
          <a:prstGeom prst="rect">
            <a:avLst/>
          </a:prstGeom>
        </p:spPr>
      </p:pic>
    </p:spTree>
    <p:extLst>
      <p:ext uri="{BB962C8B-B14F-4D97-AF65-F5344CB8AC3E}">
        <p14:creationId xmlns:p14="http://schemas.microsoft.com/office/powerpoint/2010/main" val="365889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18CE-004D-7587-1296-D0E1F54F46FF}"/>
              </a:ext>
            </a:extLst>
          </p:cNvPr>
          <p:cNvSpPr txBox="1">
            <a:spLocks/>
          </p:cNvSpPr>
          <p:nvPr/>
        </p:nvSpPr>
        <p:spPr>
          <a:xfrm>
            <a:off x="753771" y="1"/>
            <a:ext cx="10684151"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D5D">
                    <a:lumMod val="90000"/>
                    <a:lumOff val="10000"/>
                  </a:srgbClr>
                </a:solidFill>
                <a:effectLst/>
                <a:uLnTx/>
                <a:uFillTx/>
                <a:latin typeface="Congenial" panose="02000503040000020004" pitchFamily="2" charset="0"/>
                <a:ea typeface="+mj-ea"/>
                <a:cs typeface="+mj-cs"/>
              </a:rPr>
              <a:t>Values-Based Relationships</a:t>
            </a:r>
          </a:p>
        </p:txBody>
      </p:sp>
      <p:pic>
        <p:nvPicPr>
          <p:cNvPr id="3" name="Picture 2">
            <a:extLst>
              <a:ext uri="{FF2B5EF4-FFF2-40B4-BE49-F238E27FC236}">
                <a16:creationId xmlns:a16="http://schemas.microsoft.com/office/drawing/2014/main" id="{B35300FF-1A2B-BAC8-623C-EECBD8A8DB2B}"/>
              </a:ext>
            </a:extLst>
          </p:cNvPr>
          <p:cNvPicPr>
            <a:picLocks noChangeAspect="1"/>
          </p:cNvPicPr>
          <p:nvPr/>
        </p:nvPicPr>
        <p:blipFill>
          <a:blip r:embed="rId3"/>
          <a:stretch>
            <a:fillRect/>
          </a:stretch>
        </p:blipFill>
        <p:spPr>
          <a:xfrm>
            <a:off x="451504" y="1550450"/>
            <a:ext cx="11288683" cy="1498470"/>
          </a:xfrm>
          <a:prstGeom prst="rect">
            <a:avLst/>
          </a:prstGeom>
        </p:spPr>
      </p:pic>
      <p:pic>
        <p:nvPicPr>
          <p:cNvPr id="5" name="Picture 4">
            <a:extLst>
              <a:ext uri="{FF2B5EF4-FFF2-40B4-BE49-F238E27FC236}">
                <a16:creationId xmlns:a16="http://schemas.microsoft.com/office/drawing/2014/main" id="{8B854BB2-94AC-ABA9-6C42-679D92F69DA9}"/>
              </a:ext>
            </a:extLst>
          </p:cNvPr>
          <p:cNvPicPr>
            <a:picLocks noChangeAspect="1"/>
          </p:cNvPicPr>
          <p:nvPr/>
        </p:nvPicPr>
        <p:blipFill>
          <a:blip r:embed="rId4"/>
          <a:stretch>
            <a:fillRect/>
          </a:stretch>
        </p:blipFill>
        <p:spPr>
          <a:xfrm>
            <a:off x="558355" y="3142969"/>
            <a:ext cx="10879567" cy="2572031"/>
          </a:xfrm>
          <a:prstGeom prst="rect">
            <a:avLst/>
          </a:prstGeom>
        </p:spPr>
      </p:pic>
    </p:spTree>
    <p:extLst>
      <p:ext uri="{BB962C8B-B14F-4D97-AF65-F5344CB8AC3E}">
        <p14:creationId xmlns:p14="http://schemas.microsoft.com/office/powerpoint/2010/main" val="356082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5DF613-2F83-BF8F-1DD8-97FC9D949FE5}"/>
              </a:ext>
            </a:extLst>
          </p:cNvPr>
          <p:cNvPicPr>
            <a:picLocks noChangeAspect="1"/>
          </p:cNvPicPr>
          <p:nvPr/>
        </p:nvPicPr>
        <p:blipFill>
          <a:blip r:embed="rId3"/>
          <a:stretch>
            <a:fillRect/>
          </a:stretch>
        </p:blipFill>
        <p:spPr>
          <a:xfrm>
            <a:off x="1329385" y="0"/>
            <a:ext cx="9533230" cy="6858000"/>
          </a:xfrm>
          <a:prstGeom prst="rect">
            <a:avLst/>
          </a:prstGeom>
        </p:spPr>
      </p:pic>
    </p:spTree>
    <p:extLst>
      <p:ext uri="{BB962C8B-B14F-4D97-AF65-F5344CB8AC3E}">
        <p14:creationId xmlns:p14="http://schemas.microsoft.com/office/powerpoint/2010/main" val="124615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B89DCC9-5FA6-487A-B869-AC198F6298F4}"/>
              </a:ext>
            </a:extLst>
          </p:cNvPr>
          <p:cNvGraphicFramePr>
            <a:graphicFrameLocks noGrp="1"/>
          </p:cNvGraphicFramePr>
          <p:nvPr/>
        </p:nvGraphicFramePr>
        <p:xfrm>
          <a:off x="790485" y="593720"/>
          <a:ext cx="10639516" cy="5671526"/>
        </p:xfrm>
        <a:graphic>
          <a:graphicData uri="http://schemas.openxmlformats.org/drawingml/2006/table">
            <a:tbl>
              <a:tblPr firstRow="1" bandRow="1">
                <a:tableStyleId>{5940675A-B579-460E-94D1-54222C63F5DA}</a:tableStyleId>
              </a:tblPr>
              <a:tblGrid>
                <a:gridCol w="507929">
                  <a:extLst>
                    <a:ext uri="{9D8B030D-6E8A-4147-A177-3AD203B41FA5}">
                      <a16:colId xmlns:a16="http://schemas.microsoft.com/office/drawing/2014/main" val="1973338708"/>
                    </a:ext>
                  </a:extLst>
                </a:gridCol>
                <a:gridCol w="1175061">
                  <a:extLst>
                    <a:ext uri="{9D8B030D-6E8A-4147-A177-3AD203B41FA5}">
                      <a16:colId xmlns:a16="http://schemas.microsoft.com/office/drawing/2014/main" val="4272364993"/>
                    </a:ext>
                  </a:extLst>
                </a:gridCol>
                <a:gridCol w="1398220">
                  <a:extLst>
                    <a:ext uri="{9D8B030D-6E8A-4147-A177-3AD203B41FA5}">
                      <a16:colId xmlns:a16="http://schemas.microsoft.com/office/drawing/2014/main" val="1041947978"/>
                    </a:ext>
                  </a:extLst>
                </a:gridCol>
                <a:gridCol w="1174594">
                  <a:extLst>
                    <a:ext uri="{9D8B030D-6E8A-4147-A177-3AD203B41FA5}">
                      <a16:colId xmlns:a16="http://schemas.microsoft.com/office/drawing/2014/main" val="3985925645"/>
                    </a:ext>
                  </a:extLst>
                </a:gridCol>
                <a:gridCol w="1063952">
                  <a:extLst>
                    <a:ext uri="{9D8B030D-6E8A-4147-A177-3AD203B41FA5}">
                      <a16:colId xmlns:a16="http://schemas.microsoft.com/office/drawing/2014/main" val="1699922552"/>
                    </a:ext>
                  </a:extLst>
                </a:gridCol>
                <a:gridCol w="1063952">
                  <a:extLst>
                    <a:ext uri="{9D8B030D-6E8A-4147-A177-3AD203B41FA5}">
                      <a16:colId xmlns:a16="http://schemas.microsoft.com/office/drawing/2014/main" val="2256482994"/>
                    </a:ext>
                  </a:extLst>
                </a:gridCol>
                <a:gridCol w="1063952">
                  <a:extLst>
                    <a:ext uri="{9D8B030D-6E8A-4147-A177-3AD203B41FA5}">
                      <a16:colId xmlns:a16="http://schemas.microsoft.com/office/drawing/2014/main" val="610460495"/>
                    </a:ext>
                  </a:extLst>
                </a:gridCol>
                <a:gridCol w="1063952">
                  <a:extLst>
                    <a:ext uri="{9D8B030D-6E8A-4147-A177-3AD203B41FA5}">
                      <a16:colId xmlns:a16="http://schemas.microsoft.com/office/drawing/2014/main" val="4004273486"/>
                    </a:ext>
                  </a:extLst>
                </a:gridCol>
                <a:gridCol w="1063952">
                  <a:extLst>
                    <a:ext uri="{9D8B030D-6E8A-4147-A177-3AD203B41FA5}">
                      <a16:colId xmlns:a16="http://schemas.microsoft.com/office/drawing/2014/main" val="45773478"/>
                    </a:ext>
                  </a:extLst>
                </a:gridCol>
                <a:gridCol w="1063952">
                  <a:extLst>
                    <a:ext uri="{9D8B030D-6E8A-4147-A177-3AD203B41FA5}">
                      <a16:colId xmlns:a16="http://schemas.microsoft.com/office/drawing/2014/main" val="462730651"/>
                    </a:ext>
                  </a:extLst>
                </a:gridCol>
              </a:tblGrid>
              <a:tr h="196004">
                <a:tc>
                  <a:txBody>
                    <a:bodyPr/>
                    <a:lstStyle/>
                    <a:p>
                      <a:pPr marL="0" marR="0" lvl="0" indent="0" algn="ctr" defTabSz="121923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b="1" kern="1200" dirty="0">
                        <a:solidFill>
                          <a:schemeClr val="tx1"/>
                        </a:solidFill>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500" b="1" i="0" kern="1200" dirty="0">
                          <a:solidFill>
                            <a:schemeClr val="bg1"/>
                          </a:solidFill>
                          <a:latin typeface="+mn-lt"/>
                          <a:ea typeface="+mn-ea"/>
                          <a:cs typeface="+mn-cs"/>
                        </a:rPr>
                        <a:t>March 2025 - 1</a:t>
                      </a:r>
                      <a:endParaRPr lang="en-US" sz="500" b="0" i="0" kern="1200" dirty="0">
                        <a:solidFill>
                          <a:schemeClr val="bg1"/>
                        </a:solidFill>
                        <a:latin typeface="+mj-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002060"/>
                    </a:solidFill>
                  </a:tcPr>
                </a:tc>
                <a:tc>
                  <a:txBody>
                    <a:bodyPr/>
                    <a:lstStyle/>
                    <a:p>
                      <a:pPr marL="0" marR="0" lvl="0" indent="0" algn="ctr" defTabSz="121923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500" b="1" kern="1200" dirty="0">
                          <a:solidFill>
                            <a:schemeClr val="bg1"/>
                          </a:solidFill>
                          <a:latin typeface="+mn-lt"/>
                          <a:ea typeface="+mn-ea"/>
                          <a:cs typeface="+mn-cs"/>
                        </a:rPr>
                        <a:t>April 2025 - 2</a:t>
                      </a:r>
                    </a:p>
                  </a:txBody>
                  <a:tcPr marL="24063" marR="24063" marT="12032" marB="12032"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002060"/>
                    </a:solidFill>
                  </a:tcPr>
                </a:tc>
                <a:tc>
                  <a:txBody>
                    <a:bodyPr/>
                    <a:lstStyle/>
                    <a:p>
                      <a:pPr marL="0" marR="0" lvl="0" indent="0" algn="ctr" defTabSz="121923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500" b="1" kern="1200" dirty="0">
                          <a:solidFill>
                            <a:schemeClr val="bg1"/>
                          </a:solidFill>
                          <a:latin typeface="+mn-lt"/>
                          <a:ea typeface="+mn-ea"/>
                          <a:cs typeface="+mn-cs"/>
                        </a:rPr>
                        <a:t>May 2025 - 3</a:t>
                      </a:r>
                    </a:p>
                  </a:txBody>
                  <a:tcPr marL="24063" marR="24063" marT="12032" marB="12032"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002060"/>
                    </a:solidFill>
                  </a:tcPr>
                </a:tc>
                <a:tc>
                  <a:txBody>
                    <a:bodyPr/>
                    <a:lstStyle/>
                    <a:p>
                      <a:pPr marL="0" marR="0" lvl="0" indent="0" algn="ctr"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bg1"/>
                          </a:solidFill>
                          <a:latin typeface="+mn-lt"/>
                          <a:ea typeface="+mn-ea"/>
                          <a:cs typeface="+mn-cs"/>
                        </a:rPr>
                        <a:t>June 2025 - 4</a:t>
                      </a:r>
                    </a:p>
                  </a:txBody>
                  <a:tcPr marL="24063" marR="24063" marT="12032" marB="12032"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002060"/>
                    </a:solidFill>
                  </a:tcPr>
                </a:tc>
                <a:tc>
                  <a:txBody>
                    <a:bodyPr/>
                    <a:lstStyle/>
                    <a:p>
                      <a:pPr marL="0" marR="0" lvl="0" indent="0" algn="ctr"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bg1"/>
                          </a:solidFill>
                          <a:latin typeface="+mn-lt"/>
                          <a:ea typeface="+mn-ea"/>
                          <a:cs typeface="+mn-cs"/>
                        </a:rPr>
                        <a:t>July 2025 - 5</a:t>
                      </a:r>
                    </a:p>
                  </a:txBody>
                  <a:tcPr marL="24063" marR="24063" marT="12032" marB="12032"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002060"/>
                    </a:solidFill>
                  </a:tcPr>
                </a:tc>
                <a:tc>
                  <a:txBody>
                    <a:bodyPr/>
                    <a:lstStyle/>
                    <a:p>
                      <a:pPr marL="0" marR="0" lvl="0" indent="0" algn="ctr"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bg1"/>
                          </a:solidFill>
                          <a:latin typeface="+mn-lt"/>
                          <a:ea typeface="+mn-ea"/>
                          <a:cs typeface="+mn-cs"/>
                        </a:rPr>
                        <a:t>August 2025 - 6</a:t>
                      </a:r>
                    </a:p>
                  </a:txBody>
                  <a:tcPr marL="24063" marR="24063" marT="12032" marB="12032"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002060"/>
                    </a:solidFill>
                  </a:tcPr>
                </a:tc>
                <a:tc>
                  <a:txBody>
                    <a:bodyPr/>
                    <a:lstStyle/>
                    <a:p>
                      <a:pPr marL="0" marR="0" lvl="0" indent="0" algn="ctr"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bg1"/>
                          </a:solidFill>
                          <a:latin typeface="+mn-lt"/>
                          <a:ea typeface="+mn-ea"/>
                          <a:cs typeface="+mn-cs"/>
                        </a:rPr>
                        <a:t>September 2025 – 7</a:t>
                      </a:r>
                    </a:p>
                  </a:txBody>
                  <a:tcPr marL="24063" marR="24063" marT="12032" marB="12032"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002060"/>
                    </a:solidFill>
                  </a:tcPr>
                </a:tc>
                <a:tc>
                  <a:txBody>
                    <a:bodyPr/>
                    <a:lstStyle/>
                    <a:p>
                      <a:pPr marL="0" marR="0" lvl="0" indent="0" algn="ctr"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bg1"/>
                          </a:solidFill>
                          <a:latin typeface="+mn-lt"/>
                          <a:ea typeface="+mn-ea"/>
                          <a:cs typeface="+mn-cs"/>
                        </a:rPr>
                        <a:t>October 2025 - 8</a:t>
                      </a:r>
                    </a:p>
                  </a:txBody>
                  <a:tcPr marL="24063" marR="24063" marT="12032" marB="12032"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002060"/>
                    </a:solidFill>
                  </a:tcPr>
                </a:tc>
                <a:tc>
                  <a:txBody>
                    <a:bodyPr/>
                    <a:lstStyle/>
                    <a:p>
                      <a:pPr marL="0" marR="0" lvl="0" indent="0" algn="ctr"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bg1"/>
                          </a:solidFill>
                          <a:latin typeface="+mn-lt"/>
                          <a:ea typeface="+mn-ea"/>
                          <a:cs typeface="+mn-cs"/>
                        </a:rPr>
                        <a:t>November 2025 - 9</a:t>
                      </a:r>
                    </a:p>
                  </a:txBody>
                  <a:tcPr marL="24063" marR="24063" marT="12032" marB="12032" anchor="ctr">
                    <a:lnL w="3175" cap="flat" cmpd="sng" algn="ctr">
                      <a:solidFill>
                        <a:schemeClr val="bg1"/>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4194330654"/>
                  </a:ext>
                </a:extLst>
              </a:tr>
              <a:tr h="1041216">
                <a:tc>
                  <a:txBody>
                    <a:bodyPr/>
                    <a:lstStyle/>
                    <a:p>
                      <a:pPr marL="0" marR="0" lvl="0" indent="0" algn="l" defTabSz="121923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dirty="0">
                          <a:solidFill>
                            <a:schemeClr val="tx1"/>
                          </a:solidFill>
                          <a:latin typeface="+mn-lt"/>
                          <a:ea typeface="+mn-ea"/>
                          <a:cs typeface="+mn-cs"/>
                        </a:rPr>
                        <a:t>FPT</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indent="0">
                        <a:buClrTx/>
                        <a:buFont typeface="Arial" panose="020B0604020202020204" pitchFamily="34" charset="0"/>
                        <a:buNone/>
                      </a:pPr>
                      <a:r>
                        <a:rPr lang="en-US" sz="500" b="1" kern="1200" dirty="0">
                          <a:solidFill>
                            <a:schemeClr val="tx1"/>
                          </a:solidFill>
                          <a:latin typeface="+mn-lt"/>
                          <a:ea typeface="+mn-ea"/>
                          <a:cs typeface="+mn-cs"/>
                        </a:rPr>
                        <a:t>Scheduling for next few months</a:t>
                      </a:r>
                    </a:p>
                    <a:p>
                      <a:pPr marL="0" indent="0">
                        <a:buClrTx/>
                        <a:buFont typeface="Arial" panose="020B0604020202020204" pitchFamily="34" charset="0"/>
                        <a:buNone/>
                      </a:pPr>
                      <a:endParaRPr lang="en-US" sz="500" b="0" kern="1200" dirty="0">
                        <a:solidFill>
                          <a:schemeClr val="tx1"/>
                        </a:solidFill>
                        <a:latin typeface="+mn-lt"/>
                        <a:ea typeface="+mn-ea"/>
                        <a:cs typeface="+mn-cs"/>
                      </a:endParaRPr>
                    </a:p>
                    <a:p>
                      <a:pPr marL="0" indent="0">
                        <a:buClrTx/>
                        <a:buFont typeface="Arial" panose="020B0604020202020204" pitchFamily="34" charset="0"/>
                        <a:buNone/>
                      </a:pPr>
                      <a:r>
                        <a:rPr lang="en-US" sz="500" b="1" kern="1200" dirty="0">
                          <a:solidFill>
                            <a:schemeClr val="tx1"/>
                          </a:solidFill>
                          <a:latin typeface="+mn-lt"/>
                          <a:ea typeface="+mn-ea"/>
                          <a:cs typeface="+mn-cs"/>
                        </a:rPr>
                        <a:t>Review Site Selection docs, available data/information for baseline snapshot</a:t>
                      </a:r>
                    </a:p>
                    <a:p>
                      <a:pPr marL="171450" indent="-171450">
                        <a:buClrTx/>
                        <a:buFont typeface="Arial" panose="020B0604020202020204" pitchFamily="34" charset="0"/>
                        <a:buChar char="•"/>
                      </a:pPr>
                      <a:r>
                        <a:rPr lang="en-US" sz="500" b="0" kern="1200" dirty="0">
                          <a:solidFill>
                            <a:schemeClr val="tx1"/>
                          </a:solidFill>
                          <a:latin typeface="+mn-lt"/>
                          <a:ea typeface="+mn-ea"/>
                          <a:cs typeface="+mn-cs"/>
                        </a:rPr>
                        <a:t>Current innovations</a:t>
                      </a:r>
                    </a:p>
                    <a:p>
                      <a:pPr marL="171450" indent="-171450">
                        <a:buClrTx/>
                        <a:buFont typeface="Arial" panose="020B0604020202020204" pitchFamily="34" charset="0"/>
                        <a:buChar char="•"/>
                      </a:pPr>
                      <a:r>
                        <a:rPr lang="en-US" sz="500" b="0" kern="1200" dirty="0">
                          <a:solidFill>
                            <a:schemeClr val="tx1"/>
                          </a:solidFill>
                          <a:latin typeface="+mn-lt"/>
                          <a:ea typeface="+mn-ea"/>
                          <a:cs typeface="+mn-cs"/>
                        </a:rPr>
                        <a:t>Current meeting structures</a:t>
                      </a:r>
                    </a:p>
                    <a:p>
                      <a:pPr marL="171450" indent="-171450">
                        <a:buClrTx/>
                        <a:buFont typeface="Arial" panose="020B0604020202020204" pitchFamily="34" charset="0"/>
                        <a:buChar char="•"/>
                      </a:pPr>
                      <a:r>
                        <a:rPr lang="en-US" sz="500" b="0" kern="1200" dirty="0">
                          <a:solidFill>
                            <a:schemeClr val="tx1"/>
                          </a:solidFill>
                          <a:latin typeface="+mn-lt"/>
                          <a:ea typeface="+mn-ea"/>
                          <a:cs typeface="+mn-cs"/>
                        </a:rPr>
                        <a:t>Review FP dashboards for new sites</a:t>
                      </a:r>
                    </a:p>
                    <a:p>
                      <a:pPr marL="171450" indent="-171450">
                        <a:buClrTx/>
                        <a:buFont typeface="Arial" panose="020B0604020202020204" pitchFamily="34" charset="0"/>
                        <a:buChar char="•"/>
                      </a:pPr>
                      <a:r>
                        <a:rPr lang="en-US" sz="500" b="0" kern="1200" dirty="0">
                          <a:solidFill>
                            <a:schemeClr val="tx1"/>
                          </a:solidFill>
                          <a:latin typeface="+mn-lt"/>
                          <a:ea typeface="+mn-ea"/>
                          <a:cs typeface="+mn-cs"/>
                        </a:rPr>
                        <a:t>Review SSP data</a:t>
                      </a:r>
                    </a:p>
                    <a:p>
                      <a:pPr marL="171450" indent="-171450">
                        <a:buClrTx/>
                        <a:buFont typeface="Arial" panose="020B0604020202020204" pitchFamily="34" charset="0"/>
                        <a:buChar char="•"/>
                      </a:pPr>
                      <a:r>
                        <a:rPr lang="en-US" sz="500" b="0" kern="1200" dirty="0">
                          <a:solidFill>
                            <a:schemeClr val="tx1"/>
                          </a:solidFill>
                          <a:latin typeface="+mn-lt"/>
                          <a:ea typeface="+mn-ea"/>
                          <a:cs typeface="+mn-cs"/>
                        </a:rPr>
                        <a:t>Collect any protocols in place</a:t>
                      </a:r>
                    </a:p>
                    <a:p>
                      <a:pPr marL="171450" indent="-171450">
                        <a:buClrTx/>
                        <a:buFont typeface="Arial" panose="020B0604020202020204" pitchFamily="34" charset="0"/>
                        <a:buChar char="•"/>
                      </a:pPr>
                      <a:r>
                        <a:rPr lang="en-US" sz="500" b="0" kern="1200" dirty="0">
                          <a:solidFill>
                            <a:schemeClr val="tx1"/>
                          </a:solidFill>
                          <a:latin typeface="+mn-lt"/>
                          <a:ea typeface="+mn-ea"/>
                          <a:cs typeface="+mn-cs"/>
                        </a:rPr>
                        <a:t>Understand community engagement</a:t>
                      </a:r>
                    </a:p>
                    <a:p>
                      <a:pPr marL="171450" indent="-171450">
                        <a:buClrTx/>
                        <a:buFont typeface="Arial" panose="020B0604020202020204" pitchFamily="34" charset="0"/>
                        <a:buChar char="•"/>
                      </a:pPr>
                      <a:r>
                        <a:rPr lang="en-US" sz="500" b="0" kern="1200" dirty="0">
                          <a:solidFill>
                            <a:schemeClr val="tx1"/>
                          </a:solidFill>
                          <a:latin typeface="+mn-lt"/>
                          <a:ea typeface="+mn-ea"/>
                          <a:cs typeface="+mn-cs"/>
                        </a:rPr>
                        <a:t>Current roles: RD, CPC, etc.</a:t>
                      </a:r>
                    </a:p>
                    <a:p>
                      <a:pPr marL="0" indent="0">
                        <a:buClrTx/>
                        <a:buFont typeface="Arial" panose="020B0604020202020204" pitchFamily="34" charset="0"/>
                        <a:buNone/>
                      </a:pPr>
                      <a:r>
                        <a:rPr lang="en-US" sz="500" b="1" kern="1200" dirty="0">
                          <a:solidFill>
                            <a:schemeClr val="tx1"/>
                          </a:solidFill>
                          <a:latin typeface="+mn-lt"/>
                          <a:ea typeface="+mn-ea"/>
                          <a:cs typeface="+mn-cs"/>
                        </a:rPr>
                        <a:t>TR: </a:t>
                      </a:r>
                      <a:r>
                        <a:rPr lang="en-US" sz="500" b="0" kern="1200" dirty="0">
                          <a:solidFill>
                            <a:schemeClr val="tx1"/>
                          </a:solidFill>
                          <a:latin typeface="+mn-lt"/>
                          <a:ea typeface="+mn-ea"/>
                          <a:cs typeface="+mn-cs"/>
                        </a:rPr>
                        <a:t>what Tribes are in the area, contacts</a:t>
                      </a:r>
                    </a:p>
                    <a:p>
                      <a:pPr marL="0" indent="0">
                        <a:buClrTx/>
                        <a:buFont typeface="Arial" panose="020B0604020202020204" pitchFamily="34" charset="0"/>
                        <a:buNone/>
                      </a:pPr>
                      <a:r>
                        <a:rPr lang="en-US" sz="500" b="0" kern="1200" dirty="0">
                          <a:solidFill>
                            <a:schemeClr val="tx1"/>
                          </a:solidFill>
                          <a:latin typeface="+mn-lt"/>
                          <a:ea typeface="+mn-ea"/>
                          <a:cs typeface="+mn-cs"/>
                        </a:rPr>
                        <a:t>Identify and reach out to Champions</a:t>
                      </a:r>
                    </a:p>
                    <a:p>
                      <a:pPr marL="0" indent="0">
                        <a:buClrTx/>
                        <a:buFont typeface="Arial" panose="020B0604020202020204" pitchFamily="34" charset="0"/>
                        <a:buNone/>
                      </a:pPr>
                      <a:r>
                        <a:rPr lang="en-US" sz="500" b="0" kern="1200" dirty="0">
                          <a:solidFill>
                            <a:schemeClr val="tx1"/>
                          </a:solidFill>
                          <a:latin typeface="+mn-lt"/>
                          <a:ea typeface="+mn-ea"/>
                          <a:cs typeface="+mn-cs"/>
                        </a:rPr>
                        <a:t>Get updated contact list</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tx1"/>
                          </a:solidFill>
                          <a:latin typeface="+mn-lt"/>
                          <a:ea typeface="+mn-ea"/>
                          <a:cs typeface="+mn-cs"/>
                        </a:rPr>
                        <a:t>Review and document processes related to FP (transfer, assessment, collab btw SSP/CW, etc.)</a:t>
                      </a: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tx1"/>
                          </a:solidFill>
                          <a:latin typeface="+mn-lt"/>
                          <a:ea typeface="+mn-ea"/>
                          <a:cs typeface="+mn-cs"/>
                        </a:rPr>
                        <a:t>Review data re: OSM fidelity</a:t>
                      </a: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tx1"/>
                          </a:solidFill>
                          <a:latin typeface="+mn-lt"/>
                          <a:ea typeface="+mn-ea"/>
                          <a:cs typeface="+mn-cs"/>
                        </a:rPr>
                        <a:t>Review new sites in dashboard</a:t>
                      </a: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tx1"/>
                          </a:solidFill>
                          <a:latin typeface="+mn-lt"/>
                          <a:ea typeface="+mn-ea"/>
                          <a:cs typeface="+mn-cs"/>
                        </a:rPr>
                        <a:t>Review disproportionality data</a:t>
                      </a: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1"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dirty="0">
                          <a:solidFill>
                            <a:schemeClr val="tx1"/>
                          </a:solidFill>
                          <a:latin typeface="+mn-lt"/>
                        </a:rPr>
                        <a:t>Leadership Workshop: </a:t>
                      </a:r>
                      <a:r>
                        <a:rPr lang="en-US" sz="500" b="0" dirty="0">
                          <a:solidFill>
                            <a:schemeClr val="tx1"/>
                          </a:solidFill>
                          <a:latin typeface="+mn-lt"/>
                        </a:rPr>
                        <a:t>Intro to FP for staff</a:t>
                      </a: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1"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1"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tx1"/>
                          </a:solidFill>
                          <a:latin typeface="+mn-lt"/>
                          <a:ea typeface="+mn-ea"/>
                          <a:cs typeface="+mn-cs"/>
                        </a:rPr>
                        <a:t>Comms: </a:t>
                      </a:r>
                      <a:r>
                        <a:rPr lang="en-US" sz="500" b="0" kern="1200" dirty="0">
                          <a:solidFill>
                            <a:schemeClr val="tx1"/>
                          </a:solidFill>
                          <a:latin typeface="+mn-lt"/>
                          <a:ea typeface="+mn-ea"/>
                          <a:cs typeface="+mn-cs"/>
                        </a:rPr>
                        <a:t>comms with Tribes, preferred comms with internal and external folks</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171450" marR="0" lvl="0" indent="-17145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dirty="0">
                          <a:solidFill>
                            <a:schemeClr val="tx1"/>
                          </a:solidFill>
                          <a:latin typeface="+mn-lt"/>
                        </a:rPr>
                        <a:t>CW/SSP 101 Train the Trainer for CTS, ES, Consult, Champions</a:t>
                      </a:r>
                    </a:p>
                    <a:p>
                      <a:pPr marL="171450" marR="0" lvl="0" indent="-17145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dirty="0">
                          <a:solidFill>
                            <a:schemeClr val="tx1"/>
                          </a:solidFill>
                          <a:latin typeface="+mn-lt"/>
                        </a:rPr>
                        <a:t>Workshop: </a:t>
                      </a:r>
                      <a:r>
                        <a:rPr lang="en-US" sz="500" b="0" dirty="0">
                          <a:solidFill>
                            <a:schemeClr val="tx1"/>
                          </a:solidFill>
                          <a:latin typeface="+mn-lt"/>
                        </a:rPr>
                        <a:t>Intro to FP for staff</a:t>
                      </a: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1" dirty="0">
                        <a:solidFill>
                          <a:schemeClr val="tx1"/>
                        </a:solidFill>
                        <a:latin typeface="+mn-lt"/>
                      </a:endParaRP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1" dirty="0">
                        <a:solidFill>
                          <a:schemeClr val="tx1"/>
                        </a:solidFill>
                        <a:latin typeface="+mn-lt"/>
                      </a:endParaRP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1" dirty="0">
                        <a:solidFill>
                          <a:schemeClr val="tx1"/>
                        </a:solidFill>
                        <a:latin typeface="+mn-lt"/>
                      </a:endParaRP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1" dirty="0">
                        <a:solidFill>
                          <a:schemeClr val="tx1"/>
                        </a:solidFill>
                        <a:latin typeface="+mn-lt"/>
                      </a:endParaRP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dirty="0">
                          <a:solidFill>
                            <a:schemeClr val="tx1"/>
                          </a:solidFill>
                          <a:latin typeface="+mn-lt"/>
                        </a:rPr>
                        <a:t>Comms: </a:t>
                      </a:r>
                      <a:r>
                        <a:rPr lang="en-US" sz="500" b="0" kern="1200" dirty="0">
                          <a:solidFill>
                            <a:schemeClr val="tx1"/>
                          </a:solidFill>
                          <a:latin typeface="+mn-lt"/>
                          <a:ea typeface="+mn-ea"/>
                          <a:cs typeface="+mn-cs"/>
                        </a:rPr>
                        <a:t>preferred comms with internal and external folks</a:t>
                      </a:r>
                      <a:endParaRPr lang="en-US" sz="500" b="0" dirty="0">
                        <a:solidFill>
                          <a:schemeClr val="tx1"/>
                        </a:solidFill>
                        <a:latin typeface="+mn-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171450" marR="0" lvl="0" indent="-17145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CW/SSP 101 for staff</a:t>
                      </a:r>
                    </a:p>
                    <a:p>
                      <a:pPr marL="171450" marR="0" lvl="0" indent="-17145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FP Procedure and SSP Guide for CTS, ES, Champions</a:t>
                      </a:r>
                    </a:p>
                    <a:p>
                      <a:pPr marL="171450" marR="0" lvl="0" indent="-17145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Workshop: Intro to FP for staff</a:t>
                      </a:r>
                    </a:p>
                    <a:p>
                      <a:pPr marL="171450" marR="0" lvl="0" indent="-17145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Role in FP for CPCs, RDs, CPCs</a:t>
                      </a:r>
                    </a:p>
                    <a:p>
                      <a:pPr marL="171450" marR="0" indent="-171450" algn="l">
                        <a:lnSpc>
                          <a:spcPct val="110000"/>
                        </a:lnSpc>
                        <a:spcBef>
                          <a:spcPts val="0"/>
                        </a:spcBef>
                        <a:spcAft>
                          <a:spcPts val="600"/>
                        </a:spcAft>
                        <a:buFont typeface="Arial" panose="020B0604020202020204" pitchFamily="34" charset="0"/>
                        <a:buChar char="•"/>
                      </a:pPr>
                      <a:endParaRPr lang="en-US" sz="4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indent="-171450" algn="l">
                        <a:lnSpc>
                          <a:spcPct val="110000"/>
                        </a:lnSpc>
                        <a:spcBef>
                          <a:spcPts val="0"/>
                        </a:spcBef>
                        <a:spcAft>
                          <a:spcPts val="600"/>
                        </a:spcAft>
                        <a:buFont typeface="Arial" panose="020B0604020202020204" pitchFamily="34" charset="0"/>
                        <a:buChar char="•"/>
                      </a:pPr>
                      <a:r>
                        <a:rPr lang="en-US" sz="500" b="1" dirty="0">
                          <a:effectLst/>
                          <a:latin typeface="Calibri" panose="020F0502020204030204" pitchFamily="34" charset="0"/>
                          <a:ea typeface="Times New Roman" panose="02020603050405020304" pitchFamily="18" charset="0"/>
                          <a:cs typeface="Times New Roman" panose="02020603050405020304" pitchFamily="18" charset="0"/>
                        </a:rPr>
                        <a:t>Comms: </a:t>
                      </a:r>
                      <a:r>
                        <a:rPr lang="en-US" sz="500" b="0" dirty="0">
                          <a:effectLst/>
                          <a:latin typeface="Calibri" panose="020F0502020204030204" pitchFamily="34" charset="0"/>
                          <a:ea typeface="Times New Roman" panose="02020603050405020304" pitchFamily="18" charset="0"/>
                          <a:cs typeface="Times New Roman" panose="02020603050405020304" pitchFamily="18" charset="0"/>
                        </a:rPr>
                        <a:t>Develop and send internal comms, draft of external comms (pamphlet?)</a:t>
                      </a:r>
                    </a:p>
                  </a:txBody>
                  <a:tcPr marL="27071" marR="27071" marT="0" marB="0"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dirty="0">
                          <a:solidFill>
                            <a:schemeClr val="tx1"/>
                          </a:solidFill>
                          <a:latin typeface="+mn-lt"/>
                        </a:rPr>
                        <a:t>Communicate about ISCD Training for staff </a:t>
                      </a:r>
                      <a:r>
                        <a:rPr lang="en-US" sz="500" b="0" dirty="0">
                          <a:solidFill>
                            <a:schemeClr val="tx1"/>
                          </a:solidFill>
                          <a:latin typeface="+mn-lt"/>
                        </a:rPr>
                        <a:t>(web based)</a:t>
                      </a: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dirty="0">
                          <a:solidFill>
                            <a:schemeClr val="tx1"/>
                          </a:solidFill>
                          <a:latin typeface="+mn-lt"/>
                        </a:rPr>
                        <a:t>VBR: Part 1</a:t>
                      </a: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500" b="1" dirty="0">
                        <a:solidFill>
                          <a:schemeClr val="tx1"/>
                        </a:solidFill>
                        <a:highlight>
                          <a:srgbClr val="FFFF00"/>
                        </a:highlight>
                        <a:latin typeface="+mn-lt"/>
                      </a:endParaRP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dirty="0">
                          <a:solidFill>
                            <a:schemeClr val="tx1"/>
                          </a:solidFill>
                          <a:latin typeface="+mn-lt"/>
                        </a:rPr>
                        <a:t>Continue to discuss CE with leadership: plan for introducing FP to community &amp; Tribes</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dirty="0">
                          <a:solidFill>
                            <a:schemeClr val="tx1"/>
                          </a:solidFill>
                          <a:latin typeface="+mn-lt"/>
                        </a:rPr>
                        <a:t>Procedure and SSP Guide Training for Staff</a:t>
                      </a: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Train: Supervising to FP </a:t>
                      </a:r>
                      <a:r>
                        <a:rPr lang="en-US" sz="500" b="0" kern="1200" dirty="0">
                          <a:solidFill>
                            <a:schemeClr val="tx1"/>
                          </a:solidFill>
                          <a:latin typeface="+mn-lt"/>
                          <a:ea typeface="+mn-ea"/>
                          <a:cs typeface="+mn-cs"/>
                        </a:rPr>
                        <a:t>for Leadership, Sups, OMs, CTS, Ess, Champions</a:t>
                      </a: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Monthly data pull first try</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500" b="1" kern="1200" dirty="0">
                          <a:solidFill>
                            <a:schemeClr val="tx1"/>
                          </a:solidFill>
                          <a:latin typeface="+mn-lt"/>
                          <a:ea typeface="+mn-ea"/>
                          <a:cs typeface="+mn-cs"/>
                        </a:rPr>
                        <a:t>Train: CE for Everyone </a:t>
                      </a:r>
                      <a:r>
                        <a:rPr lang="en-US" sz="500" b="0" kern="1200" dirty="0">
                          <a:solidFill>
                            <a:schemeClr val="tx1"/>
                          </a:solidFill>
                          <a:latin typeface="+mn-lt"/>
                          <a:ea typeface="+mn-ea"/>
                          <a:cs typeface="+mn-cs"/>
                        </a:rPr>
                        <a:t>for all roles</a:t>
                      </a:r>
                    </a:p>
                    <a:p>
                      <a:pPr marL="171450" marR="0" lvl="0" indent="-171450" algn="l" defTabSz="121917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endParaRPr lang="en-US" sz="500" b="0" kern="1200" dirty="0">
                        <a:solidFill>
                          <a:schemeClr val="tx1"/>
                        </a:solidFill>
                        <a:latin typeface="+mn-lt"/>
                        <a:ea typeface="+mn-ea"/>
                        <a:cs typeface="+mn-cs"/>
                      </a:endParaRPr>
                    </a:p>
                    <a:p>
                      <a:pPr marL="171450" marR="0" lvl="0" indent="-171450" algn="l" defTabSz="121917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500" b="1" kern="1200" dirty="0">
                          <a:solidFill>
                            <a:schemeClr val="tx1"/>
                          </a:solidFill>
                          <a:latin typeface="+mn-lt"/>
                          <a:ea typeface="+mn-ea"/>
                          <a:cs typeface="+mn-cs"/>
                        </a:rPr>
                        <a:t>Observe structures/meetings in local offices for FP components</a:t>
                      </a:r>
                    </a:p>
                    <a:p>
                      <a:pPr marL="171450" marR="0" lvl="0" indent="-171450" algn="l" defTabSz="121917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500" b="1" kern="1200" dirty="0">
                          <a:solidFill>
                            <a:schemeClr val="tx1"/>
                          </a:solidFill>
                          <a:latin typeface="+mn-lt"/>
                          <a:ea typeface="+mn-ea"/>
                          <a:cs typeface="+mn-cs"/>
                        </a:rPr>
                        <a:t>Monthly data pull with site data folks</a:t>
                      </a:r>
                    </a:p>
                    <a:p>
                      <a:pPr marL="171450" marR="0" lvl="0" indent="-171450" algn="l" defTabSz="121917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endParaRPr lang="en-US" sz="500" b="0" kern="1200" dirty="0">
                        <a:solidFill>
                          <a:schemeClr val="tx1"/>
                        </a:solidFill>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dirty="0">
                          <a:solidFill>
                            <a:schemeClr val="tx1"/>
                          </a:solidFill>
                          <a:latin typeface="+mn-lt"/>
                        </a:rPr>
                        <a:t>Catch up trainings/meetings/etc</a:t>
                      </a:r>
                      <a:r>
                        <a:rPr lang="en-US" sz="500" b="0" dirty="0">
                          <a:solidFill>
                            <a:schemeClr val="tx1"/>
                          </a:solidFill>
                          <a:latin typeface="+mn-lt"/>
                        </a:rPr>
                        <a:t>.</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0" dirty="0">
                          <a:solidFill>
                            <a:schemeClr val="tx1"/>
                          </a:solidFill>
                          <a:latin typeface="+mj-lt"/>
                        </a:rPr>
                        <a:t>OFFICIAL DATA PULLS START</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838838653"/>
                  </a:ext>
                </a:extLst>
              </a:tr>
              <a:tr h="695679">
                <a:tc>
                  <a:txBody>
                    <a:bodyPr/>
                    <a:lstStyle/>
                    <a:p>
                      <a:pPr marL="0" marR="0" lvl="0" indent="0" algn="l" defTabSz="121923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dirty="0">
                          <a:solidFill>
                            <a:schemeClr val="tx1"/>
                          </a:solidFill>
                          <a:latin typeface="+mn-lt"/>
                          <a:ea typeface="+mn-ea"/>
                          <a:cs typeface="+mn-cs"/>
                        </a:rPr>
                        <a:t>Champions</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buClrTx/>
                        <a:buFont typeface="Arial" panose="020B0604020202020204" pitchFamily="34" charset="0"/>
                        <a:buNone/>
                      </a:pPr>
                      <a:r>
                        <a:rPr lang="en-US" sz="500" b="0" kern="1200" dirty="0">
                          <a:solidFill>
                            <a:schemeClr val="tx1"/>
                          </a:solidFill>
                          <a:latin typeface="+mj-lt"/>
                          <a:ea typeface="+mn-ea"/>
                          <a:cs typeface="+mn-cs"/>
                        </a:rPr>
                        <a:t>Support setting up reoccurring meetings for this team</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First meeting: </a:t>
                      </a:r>
                      <a:r>
                        <a:rPr lang="en-US" sz="500" b="0" kern="1200" dirty="0">
                          <a:solidFill>
                            <a:schemeClr val="tx1"/>
                          </a:solidFill>
                          <a:latin typeface="+mn-lt"/>
                          <a:ea typeface="+mn-ea"/>
                          <a:cs typeface="+mn-cs"/>
                        </a:rPr>
                        <a:t>Intros, intro to FP, roles, planning</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dirty="0">
                          <a:solidFill>
                            <a:schemeClr val="tx1"/>
                          </a:solidFill>
                          <a:latin typeface="+mn-lt"/>
                        </a:rPr>
                        <a:t>Planning for OSM supports for Safety Threshold, IHC</a:t>
                      </a:r>
                    </a:p>
                    <a:p>
                      <a:pPr marL="171450" marR="0" lvl="0" indent="-17145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dirty="0">
                          <a:solidFill>
                            <a:schemeClr val="tx1"/>
                          </a:solidFill>
                          <a:latin typeface="+mn-lt"/>
                        </a:rPr>
                        <a:t>Attend Staff FP Workshop</a:t>
                      </a:r>
                    </a:p>
                    <a:p>
                      <a:pPr marL="171450" marR="0" lvl="0" indent="-17145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dirty="0">
                          <a:solidFill>
                            <a:schemeClr val="tx1"/>
                          </a:solidFill>
                          <a:latin typeface="+mn-lt"/>
                        </a:rPr>
                        <a:t>Help plan for 101s</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l">
                        <a:lnSpc>
                          <a:spcPct val="110000"/>
                        </a:lnSpc>
                        <a:spcBef>
                          <a:spcPts val="0"/>
                        </a:spcBef>
                        <a:spcAft>
                          <a:spcPts val="600"/>
                        </a:spcAft>
                      </a:pPr>
                      <a:r>
                        <a:rPr lang="en-US" sz="500" b="1" dirty="0">
                          <a:effectLst/>
                          <a:latin typeface="Calibri" panose="020F0502020204030204" pitchFamily="34" charset="0"/>
                          <a:ea typeface="Times New Roman" panose="02020603050405020304" pitchFamily="18" charset="0"/>
                          <a:cs typeface="Times New Roman" panose="02020603050405020304" pitchFamily="18" charset="0"/>
                        </a:rPr>
                        <a:t>Plan for Procedure and SSP Guide for staff</a:t>
                      </a:r>
                    </a:p>
                    <a:p>
                      <a:pPr marL="0" marR="0" algn="l">
                        <a:lnSpc>
                          <a:spcPct val="110000"/>
                        </a:lnSpc>
                        <a:spcBef>
                          <a:spcPts val="0"/>
                        </a:spcBef>
                        <a:spcAft>
                          <a:spcPts val="600"/>
                        </a:spcAft>
                      </a:pPr>
                      <a:r>
                        <a:rPr lang="en-US" sz="500" b="1" dirty="0">
                          <a:effectLst/>
                          <a:latin typeface="Calibri" panose="020F0502020204030204" pitchFamily="34" charset="0"/>
                          <a:ea typeface="Times New Roman" panose="02020603050405020304" pitchFamily="18" charset="0"/>
                          <a:cs typeface="Times New Roman" panose="02020603050405020304" pitchFamily="18" charset="0"/>
                        </a:rPr>
                        <a:t>What would a monthly data pull look like?</a:t>
                      </a:r>
                    </a:p>
                    <a:p>
                      <a:pPr marL="0" marR="0" algn="l">
                        <a:lnSpc>
                          <a:spcPct val="110000"/>
                        </a:lnSpc>
                        <a:spcBef>
                          <a:spcPts val="0"/>
                        </a:spcBef>
                        <a:spcAft>
                          <a:spcPts val="600"/>
                        </a:spcAft>
                      </a:pPr>
                      <a:r>
                        <a:rPr lang="en-US" sz="500" b="1" dirty="0">
                          <a:effectLst/>
                          <a:latin typeface="Calibri" panose="020F0502020204030204" pitchFamily="34" charset="0"/>
                          <a:ea typeface="Times New Roman" panose="02020603050405020304" pitchFamily="18" charset="0"/>
                          <a:cs typeface="Times New Roman" panose="02020603050405020304" pitchFamily="18" charset="0"/>
                        </a:rPr>
                        <a:t>How to support culture/mindset shifts?</a:t>
                      </a:r>
                    </a:p>
                  </a:txBody>
                  <a:tcPr marL="27071" marR="27071" marT="0" marB="0"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Plan for Supervising to FP</a:t>
                      </a:r>
                    </a:p>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kumimoji="0" lang="en-US" sz="5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Draft monthly data pull</a:t>
                      </a:r>
                    </a:p>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Draft a culture/mindset shift plan</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Plan for CE for Everyone</a:t>
                      </a:r>
                    </a:p>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kumimoji="0" lang="en-US" sz="5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Activities re: culture/mindset shift</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Activities re: culture/mindset shift</a:t>
                      </a: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500" b="0" kern="1200" dirty="0">
                        <a:solidFill>
                          <a:schemeClr val="tx1"/>
                        </a:solidFill>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
                        <a:tabLst/>
                        <a:defRPr/>
                      </a:pPr>
                      <a:r>
                        <a:rPr lang="en-US" sz="500" b="1" kern="1200" dirty="0">
                          <a:solidFill>
                            <a:schemeClr val="tx1"/>
                          </a:solidFill>
                          <a:latin typeface="+mn-lt"/>
                          <a:ea typeface="+mn-ea"/>
                          <a:cs typeface="+mn-cs"/>
                        </a:rPr>
                        <a:t>What still needs to be done?</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rgbClr val="70AD47">
                            <a:lumMod val="75000"/>
                          </a:srgbClr>
                        </a:buClr>
                        <a:buSzTx/>
                        <a:buFont typeface="Wingdings" panose="05000000000000000000" pitchFamily="2" charset="2"/>
                        <a:buChar char="«"/>
                        <a:tabLst/>
                        <a:defRPr/>
                      </a:pPr>
                      <a:endParaRPr lang="en-US" sz="500" b="0" dirty="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2041392"/>
                  </a:ext>
                </a:extLst>
              </a:tr>
              <a:tr h="1023876">
                <a:tc>
                  <a:txBody>
                    <a:bodyPr/>
                    <a:lstStyle/>
                    <a:p>
                      <a:pPr marL="0" marR="0" lvl="0" indent="0" algn="l" defTabSz="121923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dirty="0">
                          <a:solidFill>
                            <a:schemeClr val="tx1"/>
                          </a:solidFill>
                          <a:latin typeface="+mn-lt"/>
                          <a:ea typeface="+mn-ea"/>
                          <a:cs typeface="+mn-cs"/>
                        </a:rPr>
                        <a:t>Leadership</a:t>
                      </a:r>
                      <a:endParaRPr lang="en-US" sz="600" b="1" i="0" kern="1200" dirty="0">
                        <a:solidFill>
                          <a:schemeClr val="tx1"/>
                        </a:solidFill>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tx1"/>
                          </a:solidFill>
                          <a:latin typeface="+mn-lt"/>
                          <a:ea typeface="+mn-ea"/>
                          <a:cs typeface="+mn-cs"/>
                        </a:rPr>
                        <a:t>Jennifer reach out to DMs, PMs to schedule initial &amp; monthly call</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Intro Workshop: DMs, PMs, OMs, Sups, PSU, FPT </a:t>
                      </a:r>
                      <a:endParaRPr lang="en-US" sz="500" b="0" kern="1200" dirty="0">
                        <a:solidFill>
                          <a:schemeClr val="tx1"/>
                        </a:solidFill>
                        <a:latin typeface="+mn-lt"/>
                        <a:ea typeface="+mn-ea"/>
                        <a:cs typeface="+mn-cs"/>
                      </a:endParaRP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kern="1200" dirty="0">
                          <a:solidFill>
                            <a:schemeClr val="tx1"/>
                          </a:solidFill>
                          <a:latin typeface="+mn-lt"/>
                          <a:ea typeface="+mn-ea"/>
                          <a:cs typeface="+mn-cs"/>
                        </a:rPr>
                        <a:t>Identify roles: how we will work together</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kern="1200" dirty="0">
                          <a:solidFill>
                            <a:schemeClr val="tx1"/>
                          </a:solidFill>
                          <a:latin typeface="+mn-lt"/>
                          <a:ea typeface="+mn-ea"/>
                          <a:cs typeface="+mn-cs"/>
                        </a:rPr>
                        <a:t>District overall goals</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kern="1200" dirty="0">
                          <a:solidFill>
                            <a:schemeClr val="tx1"/>
                          </a:solidFill>
                          <a:latin typeface="+mn-lt"/>
                          <a:ea typeface="+mn-ea"/>
                          <a:cs typeface="+mn-cs"/>
                        </a:rPr>
                        <a:t>Overview of Timeline</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kern="1200" dirty="0">
                          <a:solidFill>
                            <a:schemeClr val="tx1"/>
                          </a:solidFill>
                          <a:latin typeface="+mn-lt"/>
                          <a:ea typeface="+mn-ea"/>
                          <a:cs typeface="+mn-cs"/>
                        </a:rPr>
                        <a:t>Intro Toolkit &amp; Dashboards</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kern="1200" dirty="0">
                          <a:solidFill>
                            <a:schemeClr val="tx1"/>
                          </a:solidFill>
                          <a:latin typeface="+mn-lt"/>
                          <a:ea typeface="+mn-ea"/>
                          <a:cs typeface="+mn-cs"/>
                        </a:rPr>
                        <a:t>Go over baseline info: What are district strengths/challenges</a:t>
                      </a: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1"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500" b="1" kern="1200" dirty="0">
                          <a:solidFill>
                            <a:schemeClr val="tx1"/>
                          </a:solidFill>
                          <a:latin typeface="+mn-lt"/>
                          <a:ea typeface="+mn-ea"/>
                          <a:cs typeface="+mn-cs"/>
                        </a:rPr>
                        <a:t>Monthly DM/PM check in</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Workshop: DMs, PMs, OMs, Sups, PSU, FPT </a:t>
                      </a:r>
                      <a:endParaRPr lang="en-US" sz="500" b="0" kern="1200" dirty="0">
                        <a:solidFill>
                          <a:schemeClr val="tx1"/>
                        </a:solidFill>
                        <a:latin typeface="+mn-lt"/>
                        <a:ea typeface="+mn-ea"/>
                        <a:cs typeface="+mn-cs"/>
                      </a:endParaRPr>
                    </a:p>
                    <a:p>
                      <a:pPr marL="171450" marR="0" lvl="0" indent="-171450" algn="l" defTabSz="2057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00" b="0" i="0" u="none" strike="noStrike" kern="1200" cap="none" spc="0" normalizeH="0" baseline="0" noProof="0" dirty="0">
                          <a:ln>
                            <a:noFill/>
                          </a:ln>
                          <a:solidFill>
                            <a:schemeClr val="tx1"/>
                          </a:solidFill>
                          <a:effectLst/>
                          <a:uLnTx/>
                          <a:uFillTx/>
                          <a:latin typeface="+mn-lt"/>
                          <a:ea typeface="+mn-ea"/>
                          <a:cs typeface="+mn-cs"/>
                        </a:rPr>
                        <a:t>Mentor guide</a:t>
                      </a:r>
                    </a:p>
                    <a:p>
                      <a:pPr marL="171450" marR="0" lvl="0" indent="-171450" algn="l" defTabSz="2057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00" b="0" i="0" u="none" strike="noStrike" kern="1200" cap="none" spc="0" normalizeH="0" baseline="0" noProof="0" dirty="0">
                          <a:ln>
                            <a:noFill/>
                          </a:ln>
                          <a:solidFill>
                            <a:schemeClr val="tx1"/>
                          </a:solidFill>
                          <a:effectLst/>
                          <a:uLnTx/>
                          <a:uFillTx/>
                          <a:latin typeface="+mn-lt"/>
                          <a:ea typeface="+mn-ea"/>
                          <a:cs typeface="+mn-cs"/>
                        </a:rPr>
                        <a:t>PSU Eval</a:t>
                      </a:r>
                    </a:p>
                    <a:p>
                      <a:pPr marL="171450" marR="0" lvl="0" indent="-171450" algn="l" defTabSz="2057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00" b="0" i="0" u="none" strike="noStrike" kern="1200" cap="none" spc="0" normalizeH="0" baseline="0" noProof="0" dirty="0">
                          <a:ln>
                            <a:noFill/>
                          </a:ln>
                          <a:solidFill>
                            <a:schemeClr val="tx1"/>
                          </a:solidFill>
                          <a:effectLst/>
                          <a:uLnTx/>
                          <a:uFillTx/>
                          <a:latin typeface="+mn-lt"/>
                          <a:ea typeface="+mn-ea"/>
                          <a:cs typeface="+mn-cs"/>
                        </a:rPr>
                        <a:t>Culture/Values</a:t>
                      </a:r>
                    </a:p>
                    <a:p>
                      <a:pPr marL="171450" marR="0" lvl="0" indent="-171450" algn="l" defTabSz="2057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00" b="0" kern="1200" dirty="0">
                          <a:solidFill>
                            <a:schemeClr val="tx1"/>
                          </a:solidFill>
                          <a:latin typeface="+mn-lt"/>
                          <a:ea typeface="+mn-ea"/>
                          <a:cs typeface="+mn-cs"/>
                        </a:rPr>
                        <a:t>Procedure/SSP Guide</a:t>
                      </a:r>
                      <a:endParaRPr kumimoji="0" lang="en-US" sz="5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2057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00" b="0" i="1" u="none" strike="noStrike" kern="1200" cap="none" spc="0" normalizeH="0" baseline="0" noProof="0" dirty="0">
                          <a:ln>
                            <a:noFill/>
                          </a:ln>
                          <a:solidFill>
                            <a:schemeClr val="tx1"/>
                          </a:solidFill>
                          <a:effectLst/>
                          <a:uLnTx/>
                          <a:uFillTx/>
                          <a:latin typeface="+mn-lt"/>
                          <a:ea typeface="+mn-ea"/>
                          <a:cs typeface="+mn-cs"/>
                        </a:rPr>
                        <a:t>Funding/contracts (Shari) </a:t>
                      </a:r>
                      <a:endParaRPr lang="en-US" sz="500" b="0" i="1" dirty="0">
                        <a:solidFill>
                          <a:schemeClr val="tx1"/>
                        </a:solidFill>
                        <a:latin typeface="+mj-lt"/>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500" b="0" dirty="0">
                        <a:solidFill>
                          <a:schemeClr val="tx1"/>
                        </a:solidFill>
                        <a:latin typeface="+mj-lt"/>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500" b="1" dirty="0">
                          <a:solidFill>
                            <a:schemeClr val="tx1"/>
                          </a:solidFill>
                          <a:latin typeface="+mn-lt"/>
                        </a:rPr>
                        <a:t>Attend FP staff workshop to intro FP</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500" b="1" dirty="0">
                        <a:solidFill>
                          <a:schemeClr val="tx1"/>
                        </a:solidFill>
                        <a:latin typeface="+mn-lt"/>
                      </a:endParaRPr>
                    </a:p>
                    <a:p>
                      <a:pPr marL="0" marR="0" lvl="0" indent="0" algn="l" defTabSz="2057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500" b="1" kern="1200" dirty="0">
                          <a:solidFill>
                            <a:schemeClr val="tx1"/>
                          </a:solidFill>
                          <a:latin typeface="+mn-lt"/>
                          <a:ea typeface="+mn-ea"/>
                          <a:cs typeface="+mn-cs"/>
                        </a:rPr>
                        <a:t>Monthly DM/PM check in</a:t>
                      </a:r>
                    </a:p>
                    <a:p>
                      <a:pPr marL="171450" marR="0" lvl="0" indent="-171450" algn="l" defTabSz="2057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500" b="0" kern="1200" dirty="0">
                          <a:solidFill>
                            <a:schemeClr val="tx1"/>
                          </a:solidFill>
                          <a:latin typeface="+mn-lt"/>
                          <a:ea typeface="+mn-ea"/>
                          <a:cs typeface="+mn-cs"/>
                        </a:rPr>
                        <a:t>Funding/contracting (Shari)</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500" b="1" dirty="0">
                        <a:solidFill>
                          <a:schemeClr val="tx1"/>
                        </a:solidFill>
                        <a:latin typeface="+mn-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231"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Workshop: DMs, PMs, OMs, Sups, PSU, FPT </a:t>
                      </a:r>
                      <a:endParaRPr lang="en-US" sz="500" b="0"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dirty="0">
                          <a:solidFill>
                            <a:schemeClr val="tx1"/>
                          </a:solidFill>
                          <a:latin typeface="+mj-lt"/>
                        </a:rPr>
                        <a:t>Collaborative spaces</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dirty="0">
                          <a:solidFill>
                            <a:schemeClr val="tx1"/>
                          </a:solidFill>
                          <a:latin typeface="+mj-lt"/>
                        </a:rPr>
                        <a:t>Role of CE staff</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j-lt"/>
                          <a:ea typeface="+mn-ea"/>
                          <a:cs typeface="+mn-cs"/>
                        </a:rPr>
                        <a:t>Leading CE</a:t>
                      </a:r>
                      <a:endParaRPr lang="en-US" sz="500" b="0" dirty="0">
                        <a:solidFill>
                          <a:schemeClr val="tx1"/>
                        </a:solidFill>
                        <a:latin typeface="+mj-lt"/>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dirty="0">
                          <a:solidFill>
                            <a:schemeClr val="tx1"/>
                          </a:solidFill>
                          <a:latin typeface="+mj-lt"/>
                        </a:rPr>
                        <a:t>Community Engagement strengths/needs: planning</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dirty="0">
                        <a:solidFill>
                          <a:schemeClr val="tx1"/>
                        </a:solidFill>
                        <a:latin typeface="+mj-lt"/>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1" dirty="0">
                          <a:solidFill>
                            <a:schemeClr val="tx1"/>
                          </a:solidFill>
                          <a:latin typeface="+mn-lt"/>
                        </a:rPr>
                        <a:t>Attend FP Staff Workshop for intro</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dirty="0">
                        <a:solidFill>
                          <a:schemeClr val="tx1"/>
                        </a:solidFill>
                        <a:latin typeface="+mj-lt"/>
                      </a:endParaRP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r>
                        <a:rPr lang="en-US" sz="500" b="1" kern="1200" dirty="0">
                          <a:solidFill>
                            <a:schemeClr val="tx1"/>
                          </a:solidFill>
                          <a:latin typeface="+mn-lt"/>
                          <a:ea typeface="+mn-ea"/>
                          <a:cs typeface="+mn-cs"/>
                        </a:rPr>
                        <a:t>Monthly DM/PM check in</a:t>
                      </a: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endParaRPr lang="en-US" sz="500" b="0" dirty="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231"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Workshop: DMs, PMs, OMs, Sups, PSU, FPT </a:t>
                      </a:r>
                      <a:endParaRPr lang="en-US" sz="500" b="0"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Conversation continued</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Culture</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kumimoji="0" lang="en-US" sz="500" b="0" i="0" u="none" strike="noStrike" kern="1200" cap="none" spc="0" normalizeH="0" baseline="0" noProof="0" dirty="0">
                          <a:ln>
                            <a:noFill/>
                          </a:ln>
                          <a:solidFill>
                            <a:schemeClr val="tx1"/>
                          </a:solidFill>
                          <a:effectLst/>
                          <a:uLnTx/>
                          <a:uFillTx/>
                          <a:latin typeface="+mn-lt"/>
                          <a:ea typeface="+mn-ea"/>
                          <a:cs typeface="+mn-cs"/>
                        </a:rPr>
                        <a:t>Innovations: concepts and examples</a:t>
                      </a:r>
                      <a:endParaRPr lang="en-US" sz="500" b="0"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1" kern="1200" dirty="0">
                          <a:solidFill>
                            <a:schemeClr val="tx1"/>
                          </a:solidFill>
                          <a:latin typeface="+mn-lt"/>
                          <a:ea typeface="+mn-ea"/>
                          <a:cs typeface="+mn-cs"/>
                        </a:rPr>
                        <a:t>Attend FP Staff Workshop for intro</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endParaRPr lang="en-US" sz="500" b="1"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endParaRPr lang="en-US" sz="500" b="1"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r>
                        <a:rPr lang="en-US" sz="500" b="1" kern="1200" dirty="0">
                          <a:solidFill>
                            <a:schemeClr val="tx1"/>
                          </a:solidFill>
                          <a:latin typeface="+mn-lt"/>
                          <a:ea typeface="+mn-ea"/>
                          <a:cs typeface="+mn-cs"/>
                        </a:rPr>
                        <a:t>Monthly DM/PM check-in</a:t>
                      </a:r>
                    </a:p>
                    <a:p>
                      <a:pPr marL="0" marR="0" lvl="0" indent="0" algn="l" defTabSz="1219231"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None/>
                        <a:tabLst/>
                        <a:defRPr/>
                      </a:pPr>
                      <a:endParaRPr kumimoji="0" lang="en-US" sz="500" b="1" i="0" u="none" strike="noStrike" kern="1200" cap="none" spc="0" normalizeH="0" baseline="0" noProof="0" dirty="0">
                        <a:ln>
                          <a:noFill/>
                        </a:ln>
                        <a:solidFill>
                          <a:prstClr val="black"/>
                        </a:solidFill>
                        <a:effectLst/>
                        <a:uLnTx/>
                        <a:uFillTx/>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231"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Workshop: DMs, PMs, OMs, Sups, PSU, FPT </a:t>
                      </a:r>
                      <a:endParaRPr lang="en-US" sz="500" b="0"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Leading &amp; Supervising to FP</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6-month check-in (Culture, Innovations, Funding &amp; contracting)</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1" kern="1200" dirty="0">
                          <a:solidFill>
                            <a:schemeClr val="tx1"/>
                          </a:solidFill>
                          <a:latin typeface="+mn-lt"/>
                          <a:ea typeface="+mn-ea"/>
                          <a:cs typeface="+mn-cs"/>
                        </a:rPr>
                        <a:t>Attend FP Staff Workshop for intro</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endParaRPr lang="en-US" sz="500" b="1"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r>
                        <a:rPr lang="en-US" sz="500" b="1" kern="1200" dirty="0">
                          <a:solidFill>
                            <a:schemeClr val="tx1"/>
                          </a:solidFill>
                          <a:latin typeface="+mn-lt"/>
                          <a:ea typeface="+mn-ea"/>
                          <a:cs typeface="+mn-cs"/>
                        </a:rPr>
                        <a:t>Monthly DM/PM check in</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None/>
                        <a:tabLst/>
                        <a:defRPr/>
                      </a:pPr>
                      <a:endParaRPr kumimoji="0" lang="en-US" sz="500" b="1" i="0" u="none" strike="noStrike" kern="1200" cap="none" spc="0" normalizeH="0" baseline="0" noProof="0" dirty="0">
                        <a:ln>
                          <a:noFill/>
                        </a:ln>
                        <a:solidFill>
                          <a:prstClr val="black"/>
                        </a:solidFill>
                        <a:effectLst/>
                        <a:uLnTx/>
                        <a:uFillTx/>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231"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Workshop: DMs, PMs, OMs, Sups, PSU, FPT </a:t>
                      </a:r>
                      <a:endParaRPr lang="en-US" sz="500" b="0"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Look at Data</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Equity &amp; disproportionality</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Culture: bias</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Attend FP Staff Workshop for intro</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endParaRPr lang="en-US" sz="500" b="1"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r>
                        <a:rPr lang="en-US" sz="500" b="1" kern="1200" dirty="0">
                          <a:solidFill>
                            <a:schemeClr val="tx1"/>
                          </a:solidFill>
                          <a:latin typeface="+mn-lt"/>
                          <a:ea typeface="+mn-ea"/>
                          <a:cs typeface="+mn-cs"/>
                        </a:rPr>
                        <a:t>Monthly DM/PM check in</a:t>
                      </a: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endParaRPr lang="en-US" sz="500" b="0" kern="1200" dirty="0">
                        <a:solidFill>
                          <a:schemeClr val="tx1"/>
                        </a:solidFill>
                        <a:latin typeface="+mn-lt"/>
                        <a:ea typeface="+mn-ea"/>
                        <a:cs typeface="+mn-cs"/>
                      </a:endParaRP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500" b="1" dirty="0">
                        <a:solidFill>
                          <a:schemeClr val="tx1"/>
                        </a:solidFill>
                        <a:latin typeface="+mn-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231"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Workshop: DMs, PMs, OMs, Sups, PSU, FPT </a:t>
                      </a:r>
                      <a:endParaRPr lang="en-US" sz="500" b="0"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Plus/Delta</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How are we doing?</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Attend FP Staff Workshop for intro</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r>
                        <a:rPr lang="en-US" sz="500" b="1" kern="1200" dirty="0">
                          <a:solidFill>
                            <a:schemeClr val="tx1"/>
                          </a:solidFill>
                          <a:latin typeface="+mn-lt"/>
                          <a:ea typeface="+mn-ea"/>
                          <a:cs typeface="+mn-cs"/>
                        </a:rPr>
                        <a:t>Monthly DM/PM check in</a:t>
                      </a: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endParaRPr lang="en-US" sz="500" b="0" kern="1200" dirty="0">
                        <a:solidFill>
                          <a:schemeClr val="tx1"/>
                        </a:solidFill>
                        <a:latin typeface="+mn-lt"/>
                        <a:ea typeface="+mn-ea"/>
                        <a:cs typeface="+mn-cs"/>
                      </a:endParaRP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500" b="1" dirty="0">
                        <a:solidFill>
                          <a:schemeClr val="tx1"/>
                        </a:solidFill>
                        <a:latin typeface="+mn-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231"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500" b="1" i="0" u="none" strike="noStrike" kern="1200" cap="none" spc="0" normalizeH="0" baseline="0" noProof="0" dirty="0">
                          <a:ln>
                            <a:noFill/>
                          </a:ln>
                          <a:solidFill>
                            <a:prstClr val="black"/>
                          </a:solidFill>
                          <a:effectLst/>
                          <a:uLnTx/>
                          <a:uFillTx/>
                          <a:latin typeface="+mn-lt"/>
                          <a:ea typeface="+mn-ea"/>
                          <a:cs typeface="+mn-cs"/>
                        </a:rPr>
                        <a:t>Workshop: DMs, PMs, OMs, Sups, PSU, FPT </a:t>
                      </a:r>
                      <a:endParaRPr lang="en-US" sz="500" b="0"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Plus/Dela</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How are we doing?</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kern="1200" dirty="0">
                        <a:solidFill>
                          <a:schemeClr val="tx1"/>
                        </a:solidFill>
                        <a:latin typeface="+mn-lt"/>
                        <a:ea typeface="+mn-ea"/>
                        <a:cs typeface="+mn-cs"/>
                      </a:endParaRP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r>
                        <a:rPr lang="en-US" sz="500" b="0" kern="1200" dirty="0">
                          <a:solidFill>
                            <a:schemeClr val="tx1"/>
                          </a:solidFill>
                          <a:latin typeface="+mn-lt"/>
                          <a:ea typeface="+mn-ea"/>
                          <a:cs typeface="+mn-cs"/>
                        </a:rPr>
                        <a:t>Attend FP Staff Workshop for intro</a:t>
                      </a:r>
                    </a:p>
                    <a:p>
                      <a:pPr marL="171450" marR="0" lvl="0" indent="-17145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Char char="•"/>
                        <a:tabLst/>
                        <a:defRPr/>
                      </a:pPr>
                      <a:endParaRPr lang="en-US" sz="500" b="0" kern="1200" dirty="0">
                        <a:solidFill>
                          <a:schemeClr val="tx1"/>
                        </a:solidFill>
                        <a:latin typeface="+mn-lt"/>
                        <a:ea typeface="+mn-ea"/>
                        <a:cs typeface="+mn-cs"/>
                      </a:endParaRP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r>
                        <a:rPr lang="en-US" sz="500" b="1" kern="1200" dirty="0">
                          <a:solidFill>
                            <a:schemeClr val="tx1"/>
                          </a:solidFill>
                          <a:latin typeface="+mn-lt"/>
                          <a:ea typeface="+mn-ea"/>
                          <a:cs typeface="+mn-cs"/>
                        </a:rPr>
                        <a:t>Monthly DM/PM check in</a:t>
                      </a:r>
                    </a:p>
                    <a:p>
                      <a:pPr marL="0" marR="0" lvl="0" indent="0" algn="l" defTabSz="1219231" rtl="0" eaLnBrk="1" fontAlgn="auto" latinLnBrk="0" hangingPunct="1">
                        <a:lnSpc>
                          <a:spcPct val="100000"/>
                        </a:lnSpc>
                        <a:spcBef>
                          <a:spcPts val="0"/>
                        </a:spcBef>
                        <a:spcAft>
                          <a:spcPts val="0"/>
                        </a:spcAft>
                        <a:buClr>
                          <a:srgbClr val="FFC000"/>
                        </a:buClr>
                        <a:buSzTx/>
                        <a:buFont typeface="Arial" panose="020B0604020202020204" pitchFamily="34" charset="0"/>
                        <a:buNone/>
                        <a:tabLst/>
                        <a:defRPr/>
                      </a:pPr>
                      <a:endParaRPr lang="en-US" sz="500" b="0" kern="1200" dirty="0">
                        <a:solidFill>
                          <a:schemeClr val="tx1"/>
                        </a:solidFill>
                        <a:latin typeface="+mn-lt"/>
                        <a:ea typeface="+mn-ea"/>
                        <a:cs typeface="+mn-cs"/>
                      </a:endParaRPr>
                    </a:p>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0" dirty="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303156"/>
                  </a:ext>
                </a:extLst>
              </a:tr>
              <a:tr h="952355">
                <a:tc>
                  <a:txBody>
                    <a:bodyPr/>
                    <a:lstStyle/>
                    <a:p>
                      <a:pPr marL="0" marR="0" lvl="0" indent="0" algn="l" defTabSz="121923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dirty="0">
                          <a:solidFill>
                            <a:schemeClr val="tx1"/>
                          </a:solidFill>
                          <a:latin typeface="+mn-lt"/>
                          <a:ea typeface="+mn-ea"/>
                          <a:cs typeface="+mn-cs"/>
                        </a:rPr>
                        <a:t>Staff</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indent="0">
                        <a:buClrTx/>
                        <a:buFont typeface="Arial" panose="020B0604020202020204" pitchFamily="34" charset="0"/>
                        <a:buNone/>
                      </a:pPr>
                      <a:endParaRPr lang="en-US" sz="500" kern="1200" dirty="0">
                        <a:solidFill>
                          <a:schemeClr val="tx1"/>
                        </a:solidFill>
                        <a:latin typeface="+mj-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231"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endParaRPr kumimoji="0" lang="en-US" sz="5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121923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kern="1200" dirty="0">
                        <a:solidFill>
                          <a:schemeClr val="tx1"/>
                        </a:solidFill>
                        <a:latin typeface="+mj-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rtl="0" eaLnBrk="1" fontAlgn="auto" latinLnBrk="0" hangingPunct="1">
                        <a:lnSpc>
                          <a:spcPct val="100000"/>
                        </a:lnSpc>
                        <a:spcBef>
                          <a:spcPts val="0"/>
                        </a:spcBef>
                        <a:spcAft>
                          <a:spcPts val="0"/>
                        </a:spcAft>
                        <a:buClr>
                          <a:schemeClr val="accent4"/>
                        </a:buClr>
                        <a:buSzTx/>
                        <a:buFont typeface="Wingdings" panose="05000000000000000000" pitchFamily="2" charset="2"/>
                        <a:buChar char="«"/>
                      </a:pPr>
                      <a:r>
                        <a:rPr lang="en-US" sz="500" b="1" dirty="0">
                          <a:solidFill>
                            <a:schemeClr val="tx1"/>
                          </a:solidFill>
                          <a:latin typeface="+mn-lt"/>
                        </a:rPr>
                        <a:t>Attend Intro to FP Workshop: all staff (SSP &amp; CW)</a:t>
                      </a:r>
                    </a:p>
                    <a:p>
                      <a:pPr marL="171450" marR="0" lvl="0" indent="-171450" algn="l" rtl="0" eaLnBrk="1" fontAlgn="auto" latinLnBrk="0" hangingPunct="1">
                        <a:lnSpc>
                          <a:spcPct val="100000"/>
                        </a:lnSpc>
                        <a:spcBef>
                          <a:spcPts val="0"/>
                        </a:spcBef>
                        <a:spcAft>
                          <a:spcPts val="0"/>
                        </a:spcAft>
                        <a:buClr>
                          <a:schemeClr val="accent4"/>
                        </a:buClr>
                        <a:buSzTx/>
                        <a:buFont typeface="Arial" panose="020B0604020202020204" pitchFamily="34" charset="0"/>
                        <a:buChar char="•"/>
                      </a:pPr>
                      <a:r>
                        <a:rPr lang="en-US" sz="500" b="0" dirty="0">
                          <a:solidFill>
                            <a:schemeClr val="tx1"/>
                          </a:solidFill>
                          <a:latin typeface="+mn-lt"/>
                        </a:rPr>
                        <a:t>Intros/connector</a:t>
                      </a:r>
                    </a:p>
                    <a:p>
                      <a:pPr marL="171450" marR="0" lvl="0" indent="-171450" algn="l" rtl="0" eaLnBrk="1" fontAlgn="auto" latinLnBrk="0" hangingPunct="1">
                        <a:lnSpc>
                          <a:spcPct val="100000"/>
                        </a:lnSpc>
                        <a:spcBef>
                          <a:spcPts val="0"/>
                        </a:spcBef>
                        <a:spcAft>
                          <a:spcPts val="0"/>
                        </a:spcAft>
                        <a:buClr>
                          <a:schemeClr val="accent4"/>
                        </a:buClr>
                        <a:buSzTx/>
                        <a:buFont typeface="Arial" panose="020B0604020202020204" pitchFamily="34" charset="0"/>
                        <a:buChar char="•"/>
                      </a:pPr>
                      <a:r>
                        <a:rPr lang="en-US" sz="500" b="0" dirty="0">
                          <a:solidFill>
                            <a:schemeClr val="tx1"/>
                          </a:solidFill>
                          <a:latin typeface="+mn-lt"/>
                        </a:rPr>
                        <a:t>The WHY &amp; Goals</a:t>
                      </a:r>
                    </a:p>
                    <a:p>
                      <a:pPr marL="171450" marR="0" lvl="0" indent="-171450" algn="l" rtl="0" eaLnBrk="1" fontAlgn="auto" latinLnBrk="0" hangingPunct="1">
                        <a:lnSpc>
                          <a:spcPct val="100000"/>
                        </a:lnSpc>
                        <a:spcBef>
                          <a:spcPts val="0"/>
                        </a:spcBef>
                        <a:spcAft>
                          <a:spcPts val="0"/>
                        </a:spcAft>
                        <a:buClr>
                          <a:schemeClr val="accent4"/>
                        </a:buClr>
                        <a:buSzTx/>
                        <a:buFont typeface="Arial" panose="020B0604020202020204" pitchFamily="34" charset="0"/>
                        <a:buChar char="•"/>
                      </a:pPr>
                      <a:r>
                        <a:rPr lang="en-US" sz="500" b="0" dirty="0">
                          <a:solidFill>
                            <a:schemeClr val="tx1"/>
                          </a:solidFill>
                          <a:latin typeface="+mn-lt"/>
                        </a:rPr>
                        <a:t>Toolkit</a:t>
                      </a:r>
                    </a:p>
                    <a:p>
                      <a:pPr marL="171450" marR="0" lvl="0" indent="-171450" algn="l" rtl="0" eaLnBrk="1" fontAlgn="auto" latinLnBrk="0" hangingPunct="1">
                        <a:lnSpc>
                          <a:spcPct val="100000"/>
                        </a:lnSpc>
                        <a:spcBef>
                          <a:spcPts val="0"/>
                        </a:spcBef>
                        <a:spcAft>
                          <a:spcPts val="0"/>
                        </a:spcAft>
                        <a:buClr>
                          <a:schemeClr val="accent4"/>
                        </a:buClr>
                        <a:buSzTx/>
                        <a:buFont typeface="Wingdings" panose="05000000000000000000" pitchFamily="2" charset="2"/>
                        <a:buChar char="«"/>
                      </a:pPr>
                      <a:endParaRPr lang="en-US" sz="500" b="1" dirty="0">
                        <a:solidFill>
                          <a:schemeClr val="tx1"/>
                        </a:solidFill>
                        <a:latin typeface="+mn-lt"/>
                      </a:endParaRPr>
                    </a:p>
                    <a:p>
                      <a:pPr marL="171450" marR="0" lvl="0" indent="-171450" algn="l" rtl="0" eaLnBrk="1" fontAlgn="auto" latinLnBrk="0" hangingPunct="1">
                        <a:lnSpc>
                          <a:spcPct val="100000"/>
                        </a:lnSpc>
                        <a:spcBef>
                          <a:spcPts val="0"/>
                        </a:spcBef>
                        <a:spcAft>
                          <a:spcPts val="0"/>
                        </a:spcAft>
                        <a:buClr>
                          <a:schemeClr val="accent4"/>
                        </a:buClr>
                        <a:buSzTx/>
                        <a:buFont typeface="Wingdings" panose="05000000000000000000" pitchFamily="2" charset="2"/>
                        <a:buChar char="«"/>
                      </a:pPr>
                      <a:r>
                        <a:rPr lang="en-US" sz="500" b="1" dirty="0">
                          <a:solidFill>
                            <a:schemeClr val="tx1"/>
                          </a:solidFill>
                          <a:latin typeface="+mn-lt"/>
                        </a:rPr>
                        <a:t>Attend CE Workshop: </a:t>
                      </a:r>
                      <a:r>
                        <a:rPr lang="en-US" sz="500" b="0" dirty="0">
                          <a:solidFill>
                            <a:schemeClr val="tx1"/>
                          </a:solidFill>
                          <a:latin typeface="+mn-lt"/>
                        </a:rPr>
                        <a:t>RDs, CPCs, CDCs meet with FP: what is your current role? Desired outcomes</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lang="en-US" sz="500" b="1" dirty="0">
                        <a:solidFill>
                          <a:schemeClr val="tx1"/>
                        </a:solidFill>
                        <a:latin typeface="+mn-lt"/>
                      </a:endParaRP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dirty="0">
                          <a:solidFill>
                            <a:schemeClr val="tx1"/>
                          </a:solidFill>
                          <a:latin typeface="+mn-lt"/>
                        </a:rPr>
                        <a:t>Attend FP Workshop: all staff (SSP &amp; CW)</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dirty="0">
                          <a:solidFill>
                            <a:schemeClr val="tx1"/>
                          </a:solidFill>
                          <a:latin typeface="+mn-lt"/>
                        </a:rPr>
                        <a:t>Relationship Building: CW/SSP, Perm/Safety, FPT</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dirty="0">
                          <a:solidFill>
                            <a:schemeClr val="tx1"/>
                          </a:solidFill>
                          <a:latin typeface="+mn-lt"/>
                        </a:rPr>
                        <a:t>HV &amp; Info sharing</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dirty="0">
                          <a:solidFill>
                            <a:schemeClr val="tx1"/>
                          </a:solidFill>
                          <a:latin typeface="+mn-lt"/>
                        </a:rPr>
                        <a:t>Danger of a single story</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a:solidFill>
                            <a:schemeClr val="tx1"/>
                          </a:solidFill>
                          <a:latin typeface="+mn-lt"/>
                        </a:rPr>
                        <a:t>Introduce Procedure/SSP Guide</a:t>
                      </a:r>
                      <a:endParaRPr lang="en-US" sz="500" b="0" dirty="0">
                        <a:solidFill>
                          <a:schemeClr val="tx1"/>
                        </a:solidFill>
                        <a:latin typeface="+mn-lt"/>
                      </a:endParaRPr>
                    </a:p>
                    <a:p>
                      <a:pPr marL="0" marR="0" lvl="0" indent="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None/>
                        <a:tabLst/>
                        <a:defRPr/>
                      </a:pPr>
                      <a:endParaRPr lang="en-US" sz="500" b="1" dirty="0">
                        <a:solidFill>
                          <a:schemeClr val="tx1"/>
                        </a:solidFill>
                        <a:latin typeface="+mn-lt"/>
                      </a:endParaRP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dirty="0">
                          <a:solidFill>
                            <a:schemeClr val="tx1"/>
                          </a:solidFill>
                          <a:latin typeface="+mn-lt"/>
                        </a:rPr>
                        <a:t>Attend CE Workshop: </a:t>
                      </a:r>
                      <a:r>
                        <a:rPr lang="en-US" sz="500" b="0" dirty="0">
                          <a:solidFill>
                            <a:schemeClr val="tx1"/>
                          </a:solidFill>
                          <a:latin typeface="+mn-lt"/>
                        </a:rPr>
                        <a:t>RDs, CPCs, CDCs meet with FP: role in FP</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dirty="0">
                          <a:solidFill>
                            <a:schemeClr val="tx1"/>
                          </a:solidFill>
                          <a:latin typeface="+mn-lt"/>
                        </a:rPr>
                        <a:t>Attend CW/SSP 101</a:t>
                      </a:r>
                    </a:p>
                    <a:p>
                      <a:pPr marL="0" marR="0" lvl="0" indent="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None/>
                        <a:tabLst/>
                        <a:defRPr/>
                      </a:pPr>
                      <a:endParaRPr lang="en-US" sz="500" b="0" i="0" dirty="0">
                        <a:solidFill>
                          <a:schemeClr val="tx1"/>
                        </a:solidFill>
                        <a:latin typeface="+mn-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dirty="0">
                          <a:solidFill>
                            <a:schemeClr val="tx1"/>
                          </a:solidFill>
                          <a:latin typeface="+mn-lt"/>
                        </a:rPr>
                        <a:t>Attend FP Workshop: all staff (SSP &amp; CW)</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dirty="0">
                          <a:solidFill>
                            <a:schemeClr val="tx1"/>
                          </a:solidFill>
                          <a:latin typeface="+mn-lt"/>
                        </a:rPr>
                        <a:t>Purpose of calls/meeting spaces (SL, PL, Drop-in)</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1" kern="1200" dirty="0">
                          <a:solidFill>
                            <a:schemeClr val="tx1"/>
                          </a:solidFill>
                          <a:latin typeface="+mn-lt"/>
                          <a:ea typeface="+mn-ea"/>
                          <a:cs typeface="+mn-cs"/>
                        </a:rPr>
                        <a:t>VBR: Part 1</a:t>
                      </a:r>
                    </a:p>
                    <a:p>
                      <a:pPr marL="0" marR="0" lvl="0" indent="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None/>
                        <a:tabLst/>
                        <a:defRPr/>
                      </a:pPr>
                      <a:endParaRPr lang="en-US" sz="500" b="0" dirty="0">
                        <a:solidFill>
                          <a:schemeClr val="tx1"/>
                        </a:solidFill>
                        <a:latin typeface="+mn-lt"/>
                      </a:endParaRP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kern="1200" dirty="0">
                          <a:solidFill>
                            <a:schemeClr val="tx1"/>
                          </a:solidFill>
                          <a:latin typeface="+mn-lt"/>
                          <a:ea typeface="+mn-ea"/>
                          <a:cs typeface="+mn-cs"/>
                        </a:rPr>
                        <a:t>Complete ISCD Training </a:t>
                      </a:r>
                      <a:r>
                        <a:rPr lang="en-US" sz="500" b="0" kern="1200" dirty="0">
                          <a:solidFill>
                            <a:schemeClr val="tx1"/>
                          </a:solidFill>
                          <a:latin typeface="+mn-lt"/>
                          <a:ea typeface="+mn-ea"/>
                          <a:cs typeface="+mn-cs"/>
                        </a:rPr>
                        <a:t>(webinar)</a:t>
                      </a:r>
                    </a:p>
                    <a:p>
                      <a:pPr marL="0" marR="0" lvl="0" indent="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None/>
                        <a:tabLst/>
                        <a:defRPr/>
                      </a:pPr>
                      <a:endParaRPr lang="en-US" sz="500" b="0" kern="1200" dirty="0">
                        <a:solidFill>
                          <a:schemeClr val="tx1"/>
                        </a:solidFill>
                        <a:latin typeface="+mn-lt"/>
                        <a:ea typeface="+mn-ea"/>
                        <a:cs typeface="+mn-cs"/>
                      </a:endParaRP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kern="1200" dirty="0">
                          <a:solidFill>
                            <a:schemeClr val="tx1"/>
                          </a:solidFill>
                          <a:latin typeface="+mn-lt"/>
                          <a:ea typeface="+mn-ea"/>
                          <a:cs typeface="+mn-cs"/>
                        </a:rPr>
                        <a:t>1:1 </a:t>
                      </a:r>
                      <a:r>
                        <a:rPr lang="en-US" sz="500" b="0" kern="1200" dirty="0">
                          <a:solidFill>
                            <a:schemeClr val="tx1"/>
                          </a:solidFill>
                          <a:latin typeface="+mn-lt"/>
                          <a:ea typeface="+mn-ea"/>
                          <a:cs typeface="+mn-cs"/>
                        </a:rPr>
                        <a:t>for CDC, RD, CPC with FPT</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lang="en-US" sz="500" b="0" kern="1200" dirty="0">
                        <a:solidFill>
                          <a:schemeClr val="tx1"/>
                        </a:solidFill>
                        <a:latin typeface="+mn-lt"/>
                        <a:ea typeface="+mn-ea"/>
                        <a:cs typeface="+mn-cs"/>
                      </a:endParaRP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kern="1200" dirty="0">
                          <a:solidFill>
                            <a:schemeClr val="tx1"/>
                          </a:solidFill>
                          <a:latin typeface="+mn-lt"/>
                          <a:ea typeface="+mn-ea"/>
                          <a:cs typeface="+mn-cs"/>
                        </a:rPr>
                        <a:t>Attend CW/SSP 101</a:t>
                      </a:r>
                    </a:p>
                    <a:p>
                      <a:pPr marL="0" marR="0" lvl="0" indent="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None/>
                        <a:tabLst/>
                        <a:defRPr/>
                      </a:pPr>
                      <a:endParaRPr lang="en-US" sz="500" b="0" kern="1200" dirty="0">
                        <a:solidFill>
                          <a:schemeClr val="tx1"/>
                        </a:solidFill>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dirty="0">
                          <a:solidFill>
                            <a:schemeClr val="tx1"/>
                          </a:solidFill>
                          <a:latin typeface="+mn-lt"/>
                        </a:rPr>
                        <a:t>Attend FP Workshop: all staff (SSP &amp; CW)</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dirty="0">
                          <a:solidFill>
                            <a:schemeClr val="tx1"/>
                          </a:solidFill>
                          <a:latin typeface="+mn-lt"/>
                        </a:rPr>
                        <a:t>Procedure/SSP Guide</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dirty="0">
                          <a:solidFill>
                            <a:schemeClr val="tx1"/>
                          </a:solidFill>
                          <a:latin typeface="+mn-lt"/>
                        </a:rPr>
                        <a:t>6-month check-in</a:t>
                      </a:r>
                    </a:p>
                    <a:p>
                      <a:pPr marL="0" marR="0" lvl="0" indent="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None/>
                        <a:tabLst/>
                        <a:defRPr/>
                      </a:pPr>
                      <a:endParaRPr lang="en-US" sz="500" b="0" dirty="0">
                        <a:solidFill>
                          <a:schemeClr val="tx1"/>
                        </a:solidFill>
                        <a:latin typeface="+mn-lt"/>
                      </a:endParaRP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kern="1200" dirty="0">
                          <a:solidFill>
                            <a:schemeClr val="tx1"/>
                          </a:solidFill>
                          <a:latin typeface="+mn-lt"/>
                          <a:ea typeface="+mn-ea"/>
                          <a:cs typeface="+mn-cs"/>
                        </a:rPr>
                        <a:t>1:1</a:t>
                      </a:r>
                      <a:r>
                        <a:rPr lang="en-US" sz="500" b="0" kern="1200" dirty="0">
                          <a:solidFill>
                            <a:schemeClr val="tx1"/>
                          </a:solidFill>
                          <a:latin typeface="+mn-lt"/>
                          <a:ea typeface="+mn-ea"/>
                          <a:cs typeface="+mn-cs"/>
                        </a:rPr>
                        <a:t> for CDC, RD, CPC with FPT</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kern="1200" dirty="0">
                          <a:solidFill>
                            <a:schemeClr val="tx1"/>
                          </a:solidFill>
                          <a:latin typeface="+mn-lt"/>
                          <a:ea typeface="+mn-ea"/>
                          <a:cs typeface="+mn-cs"/>
                        </a:rPr>
                        <a:t>Attend SL, PL calls</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lang="en-US" sz="500" b="0" kern="1200" dirty="0">
                        <a:solidFill>
                          <a:schemeClr val="tx1"/>
                        </a:solidFill>
                        <a:latin typeface="+mn-lt"/>
                        <a:ea typeface="+mn-ea"/>
                        <a:cs typeface="+mn-cs"/>
                      </a:endParaRP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kern="1200" dirty="0">
                          <a:solidFill>
                            <a:schemeClr val="tx1"/>
                          </a:solidFill>
                          <a:latin typeface="+mn-lt"/>
                          <a:ea typeface="+mn-ea"/>
                          <a:cs typeface="+mn-cs"/>
                        </a:rPr>
                        <a:t>Complete ISCD Training </a:t>
                      </a:r>
                      <a:r>
                        <a:rPr lang="en-US" sz="500" b="0" kern="1200" dirty="0">
                          <a:solidFill>
                            <a:schemeClr val="tx1"/>
                          </a:solidFill>
                          <a:latin typeface="+mn-lt"/>
                          <a:ea typeface="+mn-ea"/>
                          <a:cs typeface="+mn-cs"/>
                        </a:rPr>
                        <a:t>(webinar)</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kern="1200" dirty="0">
                          <a:solidFill>
                            <a:schemeClr val="tx1"/>
                          </a:solidFill>
                          <a:latin typeface="+mn-lt"/>
                          <a:ea typeface="+mn-ea"/>
                          <a:cs typeface="+mn-cs"/>
                        </a:rPr>
                        <a:t>VBR </a:t>
                      </a:r>
                    </a:p>
                    <a:p>
                      <a:pPr marL="0" marR="0" lvl="0" indent="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None/>
                        <a:tabLst/>
                        <a:defRPr/>
                      </a:pPr>
                      <a:endParaRPr lang="en-US" sz="500" b="0" kern="1200" dirty="0">
                        <a:solidFill>
                          <a:schemeClr val="tx1"/>
                        </a:solidFill>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dirty="0">
                          <a:solidFill>
                            <a:schemeClr val="tx1"/>
                          </a:solidFill>
                          <a:latin typeface="+mn-lt"/>
                        </a:rPr>
                        <a:t>Attend FP Workshop: all staff (SSP &amp; CW)</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dirty="0">
                          <a:solidFill>
                            <a:schemeClr val="tx1"/>
                          </a:solidFill>
                          <a:latin typeface="+mn-lt"/>
                        </a:rPr>
                        <a:t>Community Engagement – all roles</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dirty="0">
                          <a:solidFill>
                            <a:schemeClr val="tx1"/>
                          </a:solidFill>
                          <a:latin typeface="+mn-lt"/>
                        </a:rPr>
                        <a:t>Culture: bias</a:t>
                      </a:r>
                    </a:p>
                    <a:p>
                      <a:pPr marL="0" marR="0" lvl="0" indent="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None/>
                        <a:tabLst/>
                        <a:defRPr/>
                      </a:pPr>
                      <a:endParaRPr lang="en-US" sz="500" b="0" dirty="0">
                        <a:solidFill>
                          <a:schemeClr val="tx1"/>
                        </a:solidFill>
                        <a:latin typeface="+mn-lt"/>
                      </a:endParaRP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1:1</a:t>
                      </a:r>
                      <a:r>
                        <a:rPr lang="en-US" sz="500" b="0" kern="1200" dirty="0">
                          <a:solidFill>
                            <a:schemeClr val="tx1"/>
                          </a:solidFill>
                          <a:latin typeface="+mn-lt"/>
                          <a:ea typeface="+mn-ea"/>
                          <a:cs typeface="+mn-cs"/>
                        </a:rPr>
                        <a:t> for CDC, RD, CPC with FPT</a:t>
                      </a: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Attend SL, PL calls</a:t>
                      </a: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500" b="0" dirty="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dirty="0">
                          <a:solidFill>
                            <a:schemeClr val="tx1"/>
                          </a:solidFill>
                          <a:latin typeface="+mn-lt"/>
                        </a:rPr>
                        <a:t>Attend FP Workshop: all staff (SSP &amp; CW)</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dirty="0">
                          <a:solidFill>
                            <a:schemeClr val="tx1"/>
                          </a:solidFill>
                          <a:latin typeface="+mn-lt"/>
                        </a:rPr>
                        <a:t>Staff supports for FP</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dirty="0">
                          <a:solidFill>
                            <a:schemeClr val="tx1"/>
                          </a:solidFill>
                          <a:latin typeface="+mn-lt"/>
                        </a:rPr>
                        <a:t>Catch Up</a:t>
                      </a:r>
                    </a:p>
                    <a:p>
                      <a:pPr marL="0" marR="0" lvl="0" indent="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None/>
                        <a:tabLst/>
                        <a:defRPr/>
                      </a:pPr>
                      <a:endParaRPr lang="en-US" sz="500" b="0" dirty="0">
                        <a:solidFill>
                          <a:schemeClr val="tx1"/>
                        </a:solidFill>
                        <a:latin typeface="+mn-lt"/>
                      </a:endParaRP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1:1 </a:t>
                      </a:r>
                      <a:r>
                        <a:rPr lang="en-US" sz="500" b="0" kern="1200" dirty="0">
                          <a:solidFill>
                            <a:schemeClr val="tx1"/>
                          </a:solidFill>
                          <a:latin typeface="+mn-lt"/>
                          <a:ea typeface="+mn-ea"/>
                          <a:cs typeface="+mn-cs"/>
                        </a:rPr>
                        <a:t>for CDC, RD, CPC with FPT</a:t>
                      </a: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Attend SL, PL calls</a:t>
                      </a:r>
                    </a:p>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0" dirty="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r>
                        <a:rPr lang="en-US" sz="500" b="1" dirty="0">
                          <a:solidFill>
                            <a:schemeClr val="tx1"/>
                          </a:solidFill>
                          <a:latin typeface="+mn-lt"/>
                        </a:rPr>
                        <a:t>Attend FP Workshop: all staff (SSP &amp; CW)</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dirty="0">
                          <a:solidFill>
                            <a:schemeClr val="tx1"/>
                          </a:solidFill>
                          <a:latin typeface="+mn-lt"/>
                        </a:rPr>
                        <a:t>Staff supports for FP</a:t>
                      </a:r>
                    </a:p>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Char char="•"/>
                        <a:tabLst/>
                        <a:defRPr/>
                      </a:pPr>
                      <a:r>
                        <a:rPr lang="en-US" sz="500" b="0" dirty="0">
                          <a:solidFill>
                            <a:schemeClr val="tx1"/>
                          </a:solidFill>
                          <a:latin typeface="+mn-lt"/>
                        </a:rPr>
                        <a:t>Catch-up</a:t>
                      </a:r>
                    </a:p>
                    <a:p>
                      <a:pPr marL="0" marR="0" lvl="0" indent="0" algn="l" defTabSz="1219170" rtl="0" eaLnBrk="1" fontAlgn="auto" latinLnBrk="0" hangingPunct="1">
                        <a:lnSpc>
                          <a:spcPct val="100000"/>
                        </a:lnSpc>
                        <a:spcBef>
                          <a:spcPts val="0"/>
                        </a:spcBef>
                        <a:spcAft>
                          <a:spcPts val="0"/>
                        </a:spcAft>
                        <a:buClr>
                          <a:schemeClr val="accent6">
                            <a:lumMod val="75000"/>
                          </a:schemeClr>
                        </a:buClr>
                        <a:buSzTx/>
                        <a:buFont typeface="Arial" panose="020B0604020202020204" pitchFamily="34" charset="0"/>
                        <a:buNone/>
                        <a:tabLst/>
                        <a:defRPr/>
                      </a:pPr>
                      <a:endParaRPr lang="en-US" sz="500" b="0" dirty="0">
                        <a:solidFill>
                          <a:schemeClr val="tx1"/>
                        </a:solidFill>
                        <a:latin typeface="+mn-lt"/>
                      </a:endParaRP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1:1 </a:t>
                      </a:r>
                      <a:r>
                        <a:rPr lang="en-US" sz="500" b="0" kern="1200" dirty="0">
                          <a:solidFill>
                            <a:schemeClr val="tx1"/>
                          </a:solidFill>
                          <a:latin typeface="+mn-lt"/>
                          <a:ea typeface="+mn-ea"/>
                          <a:cs typeface="+mn-cs"/>
                        </a:rPr>
                        <a:t>for CDC, RD, CPC with FPT</a:t>
                      </a:r>
                    </a:p>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500" b="1" kern="1200" dirty="0">
                          <a:solidFill>
                            <a:schemeClr val="tx1"/>
                          </a:solidFill>
                          <a:latin typeface="+mn-lt"/>
                          <a:ea typeface="+mn-ea"/>
                          <a:cs typeface="+mn-cs"/>
                        </a:rPr>
                        <a:t>Attend SL, PL calls</a:t>
                      </a:r>
                    </a:p>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0" dirty="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300070"/>
                  </a:ext>
                </a:extLst>
              </a:tr>
              <a:tr h="605077">
                <a:tc>
                  <a:txBody>
                    <a:bodyPr/>
                    <a:lstStyle/>
                    <a:p>
                      <a:pPr marL="0" marR="0" lvl="0" indent="0" algn="l" defTabSz="121923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dirty="0">
                          <a:solidFill>
                            <a:schemeClr val="tx1"/>
                          </a:solidFill>
                          <a:latin typeface="+mn-lt"/>
                          <a:ea typeface="+mn-ea"/>
                          <a:cs typeface="+mn-cs"/>
                        </a:rPr>
                        <a:t>Tribe</a:t>
                      </a: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indent="-171450">
                        <a:buClrTx/>
                        <a:buFont typeface="Arial" panose="020B0604020202020204" pitchFamily="34" charset="0"/>
                        <a:buChar char="•"/>
                      </a:pPr>
                      <a:endParaRPr lang="en-US" sz="500" kern="1200" dirty="0">
                        <a:solidFill>
                          <a:schemeClr val="tx1"/>
                        </a:solidFill>
                        <a:latin typeface="+mj-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23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500" b="1" kern="1200" dirty="0">
                        <a:solidFill>
                          <a:schemeClr val="tx1"/>
                        </a:solidFill>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500" b="1" dirty="0">
                        <a:solidFill>
                          <a:schemeClr val="tx1"/>
                        </a:solidFill>
                        <a:latin typeface="+mn-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500" b="1" kern="1200" dirty="0">
                        <a:solidFill>
                          <a:schemeClr val="tx1"/>
                        </a:solidFill>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None/>
                        <a:tabLst/>
                        <a:defRPr/>
                      </a:pPr>
                      <a:endParaRPr kumimoji="0" lang="en-US" sz="500" b="1" i="0" u="none" strike="noStrike" kern="1200" cap="none" spc="0" normalizeH="0" baseline="0" noProof="0" dirty="0">
                        <a:ln>
                          <a:noFill/>
                        </a:ln>
                        <a:solidFill>
                          <a:prstClr val="black"/>
                        </a:solidFill>
                        <a:effectLst/>
                        <a:uLnTx/>
                        <a:uFillTx/>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kumimoji="0" lang="en-US" sz="500" b="1" i="0" u="none" strike="noStrike" kern="1200" cap="none" spc="0" normalizeH="0" baseline="0" noProof="0" dirty="0">
                        <a:ln>
                          <a:noFill/>
                        </a:ln>
                        <a:solidFill>
                          <a:prstClr val="black"/>
                        </a:solidFill>
                        <a:effectLst/>
                        <a:uLnTx/>
                        <a:uFillTx/>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500" b="0" i="1" dirty="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500" b="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5866470"/>
                  </a:ext>
                </a:extLst>
              </a:tr>
              <a:tr h="902174">
                <a:tc>
                  <a:txBody>
                    <a:bodyPr/>
                    <a:lstStyle/>
                    <a:p>
                      <a:pPr marL="0" marR="0" lvl="0" indent="0" algn="l" defTabSz="121923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600" b="1" kern="1200" dirty="0">
                          <a:solidFill>
                            <a:schemeClr val="tx1"/>
                          </a:solidFill>
                          <a:latin typeface="+mn-lt"/>
                          <a:ea typeface="+mn-ea"/>
                          <a:cs typeface="+mn-cs"/>
                        </a:rPr>
                        <a:t>Community</a:t>
                      </a:r>
                      <a:endParaRPr lang="en-US" sz="500" b="1" kern="1200" dirty="0">
                        <a:solidFill>
                          <a:schemeClr val="tx1"/>
                        </a:solidFill>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indent="-171450">
                        <a:buClrTx/>
                        <a:buFont typeface="Arial" panose="020B0604020202020204" pitchFamily="34" charset="0"/>
                        <a:buChar char="•"/>
                      </a:pPr>
                      <a:endParaRPr lang="en-US" sz="500" kern="1200" dirty="0">
                        <a:solidFill>
                          <a:schemeClr val="tx1"/>
                        </a:solidFill>
                        <a:latin typeface="+mj-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121923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b="0" kern="1200" dirty="0">
                        <a:solidFill>
                          <a:schemeClr val="tx1"/>
                        </a:solidFill>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500" b="1" dirty="0">
                        <a:solidFill>
                          <a:schemeClr val="tx1"/>
                        </a:solidFill>
                        <a:highlight>
                          <a:srgbClr val="FFFF00"/>
                        </a:highlight>
                        <a:latin typeface="+mn-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6">
                            <a:lumMod val="75000"/>
                          </a:schemeClr>
                        </a:buClr>
                        <a:buSzTx/>
                        <a:buFont typeface="Wingdings" panose="05000000000000000000" pitchFamily="2" charset="2"/>
                        <a:buChar char="«"/>
                        <a:tabLst/>
                        <a:defRPr/>
                      </a:pPr>
                      <a:endParaRPr lang="en-US" sz="600" b="1" kern="1200" dirty="0">
                        <a:solidFill>
                          <a:schemeClr val="tx1"/>
                        </a:solidFill>
                        <a:highlight>
                          <a:srgbClr val="FFFF00"/>
                        </a:highlight>
                        <a:latin typeface="+mn-lt"/>
                        <a:ea typeface="+mn-ea"/>
                        <a:cs typeface="+mn-cs"/>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b="1" dirty="0">
                        <a:solidFill>
                          <a:schemeClr val="tx1"/>
                        </a:solidFill>
                        <a:latin typeface="+mn-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500" b="0" dirty="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500" b="0" i="1" dirty="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71450" marR="0" lvl="0" indent="-17145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500" b="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500" b="0" dirty="0">
                        <a:solidFill>
                          <a:schemeClr val="tx1"/>
                        </a:solidFill>
                        <a:latin typeface="+mj-lt"/>
                      </a:endParaRPr>
                    </a:p>
                  </a:txBody>
                  <a:tcPr marL="24063" marR="24063" marT="12032" marB="12032" anchor="ctr">
                    <a:lnL w="3175" cap="flat" cmpd="sng" algn="ctr">
                      <a:solidFill>
                        <a:schemeClr val="accent5">
                          <a:lumMod val="50000"/>
                        </a:schemeClr>
                      </a:solidFill>
                      <a:prstDash val="solid"/>
                      <a:round/>
                      <a:headEnd type="none" w="med" len="med"/>
                      <a:tailEnd type="none" w="med" len="med"/>
                    </a:lnL>
                    <a:lnR w="3175" cap="flat" cmpd="sng" algn="ctr">
                      <a:solidFill>
                        <a:schemeClr val="accent5">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5005453"/>
                  </a:ext>
                </a:extLst>
              </a:tr>
            </a:tbl>
          </a:graphicData>
        </a:graphic>
      </p:graphicFrame>
      <p:sp>
        <p:nvSpPr>
          <p:cNvPr id="43" name="Title 42">
            <a:extLst>
              <a:ext uri="{FF2B5EF4-FFF2-40B4-BE49-F238E27FC236}">
                <a16:creationId xmlns:a16="http://schemas.microsoft.com/office/drawing/2014/main" id="{2A9930FB-C976-4A40-A017-B3DD0FF3E7D4}"/>
              </a:ext>
            </a:extLst>
          </p:cNvPr>
          <p:cNvSpPr>
            <a:spLocks noGrp="1"/>
          </p:cNvSpPr>
          <p:nvPr>
            <p:ph type="title"/>
          </p:nvPr>
        </p:nvSpPr>
        <p:spPr>
          <a:xfrm>
            <a:off x="458189" y="203794"/>
            <a:ext cx="6921072" cy="304805"/>
          </a:xfrm>
        </p:spPr>
        <p:txBody>
          <a:bodyPr>
            <a:normAutofit fontScale="90000"/>
          </a:bodyPr>
          <a:lstStyle/>
          <a:p>
            <a:pPr marL="240621"/>
            <a:r>
              <a:rPr lang="en-US" sz="1579" b="1" dirty="0"/>
              <a:t>2025 Family Preservation Cohort 3 Implementation Timeline </a:t>
            </a:r>
          </a:p>
        </p:txBody>
      </p:sp>
      <p:pic>
        <p:nvPicPr>
          <p:cNvPr id="1026" name="Picture 2">
            <a:extLst>
              <a:ext uri="{FF2B5EF4-FFF2-40B4-BE49-F238E27FC236}">
                <a16:creationId xmlns:a16="http://schemas.microsoft.com/office/drawing/2014/main" id="{34C62673-09FD-41FE-8F9E-0AC650322CC9}"/>
              </a:ext>
            </a:extLst>
          </p:cNvPr>
          <p:cNvPicPr>
            <a:picLocks noChangeAspect="1" noChangeArrowheads="1"/>
          </p:cNvPicPr>
          <p:nvPr/>
        </p:nvPicPr>
        <p:blipFill>
          <a:blip r:embed="rId3">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9382095" y="210460"/>
            <a:ext cx="1069558" cy="304806"/>
          </a:xfrm>
          <a:prstGeom prst="rect">
            <a:avLst/>
          </a:prstGeom>
          <a:noFill/>
        </p:spPr>
      </p:pic>
      <p:cxnSp>
        <p:nvCxnSpPr>
          <p:cNvPr id="6" name="Straight Connector 5">
            <a:extLst>
              <a:ext uri="{FF2B5EF4-FFF2-40B4-BE49-F238E27FC236}">
                <a16:creationId xmlns:a16="http://schemas.microsoft.com/office/drawing/2014/main" id="{2E44135D-3C4B-4EB3-875E-87C8EDCDAF6E}"/>
              </a:ext>
            </a:extLst>
          </p:cNvPr>
          <p:cNvCxnSpPr>
            <a:cxnSpLocks/>
          </p:cNvCxnSpPr>
          <p:nvPr/>
        </p:nvCxnSpPr>
        <p:spPr>
          <a:xfrm>
            <a:off x="790485" y="515266"/>
            <a:ext cx="9661168" cy="0"/>
          </a:xfrm>
          <a:prstGeom prst="line">
            <a:avLst/>
          </a:prstGeom>
          <a:ln w="190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1459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CC0F-2443-98F0-E487-ECCF14D7FFD7}"/>
              </a:ext>
            </a:extLst>
          </p:cNvPr>
          <p:cNvSpPr>
            <a:spLocks noGrp="1"/>
          </p:cNvSpPr>
          <p:nvPr>
            <p:ph type="title"/>
          </p:nvPr>
        </p:nvSpPr>
        <p:spPr/>
        <p:txBody>
          <a:bodyPr>
            <a:normAutofit fontScale="90000"/>
          </a:bodyPr>
          <a:lstStyle/>
          <a:p>
            <a:r>
              <a:rPr lang="en-US" dirty="0"/>
              <a:t>				</a:t>
            </a:r>
            <a:br>
              <a:rPr lang="en-US" dirty="0"/>
            </a:br>
            <a:br>
              <a:rPr lang="en-US" dirty="0"/>
            </a:br>
            <a:br>
              <a:rPr lang="en-US" dirty="0"/>
            </a:br>
            <a:r>
              <a:rPr lang="en-US" dirty="0"/>
              <a:t>		 </a:t>
            </a:r>
            <a:br>
              <a:rPr lang="en-US" dirty="0"/>
            </a:br>
            <a:br>
              <a:rPr lang="en-US" dirty="0"/>
            </a:br>
            <a:br>
              <a:rPr lang="en-US" dirty="0"/>
            </a:br>
            <a:r>
              <a:rPr lang="en-US" dirty="0"/>
              <a:t>		   </a:t>
            </a:r>
            <a:r>
              <a:rPr lang="en-US" sz="10700" dirty="0">
                <a:solidFill>
                  <a:srgbClr val="FFC000"/>
                </a:solidFill>
              </a:rPr>
              <a:t>Thank you!!</a:t>
            </a:r>
          </a:p>
        </p:txBody>
      </p:sp>
      <p:sp>
        <p:nvSpPr>
          <p:cNvPr id="4" name="TextBox 3">
            <a:extLst>
              <a:ext uri="{FF2B5EF4-FFF2-40B4-BE49-F238E27FC236}">
                <a16:creationId xmlns:a16="http://schemas.microsoft.com/office/drawing/2014/main" id="{D8F8058C-968B-5DED-0AEF-31098544CDF2}"/>
              </a:ext>
            </a:extLst>
          </p:cNvPr>
          <p:cNvSpPr txBox="1"/>
          <p:nvPr/>
        </p:nvSpPr>
        <p:spPr>
          <a:xfrm>
            <a:off x="1844566" y="3784855"/>
            <a:ext cx="9222827" cy="923330"/>
          </a:xfrm>
          <a:prstGeom prst="rect">
            <a:avLst/>
          </a:prstGeom>
          <a:noFill/>
        </p:spPr>
        <p:txBody>
          <a:bodyPr wrap="square">
            <a:spAutoFit/>
          </a:bodyPr>
          <a:lstStyle/>
          <a:p>
            <a:r>
              <a:rPr lang="en-US" dirty="0">
                <a:hlinkClick r:id="rId2"/>
              </a:rPr>
              <a:t>https://dhsoha.sharepoint.com/teams/Hub-ODHS-FPP</a:t>
            </a:r>
            <a:r>
              <a:rPr lang="en-US" dirty="0"/>
              <a:t> (Internal - ODHS staff)</a:t>
            </a:r>
          </a:p>
          <a:p>
            <a:endParaRPr lang="en-US" dirty="0"/>
          </a:p>
          <a:p>
            <a:r>
              <a:rPr lang="en-US" dirty="0">
                <a:hlinkClick r:id="rId3"/>
              </a:rPr>
              <a:t>https://www.oregon.gov/odhs/family-preservation/pages/default.aspx</a:t>
            </a:r>
            <a:r>
              <a:rPr lang="en-US" dirty="0"/>
              <a:t> (External - community)</a:t>
            </a:r>
          </a:p>
        </p:txBody>
      </p:sp>
    </p:spTree>
    <p:extLst>
      <p:ext uri="{BB962C8B-B14F-4D97-AF65-F5344CB8AC3E}">
        <p14:creationId xmlns:p14="http://schemas.microsoft.com/office/powerpoint/2010/main" val="3408087308"/>
      </p:ext>
    </p:extLst>
  </p:cSld>
  <p:clrMapOvr>
    <a:masterClrMapping/>
  </p:clrMapOvr>
</p:sld>
</file>

<file path=ppt/theme/theme1.xml><?xml version="1.0" encoding="utf-8"?>
<a:theme xmlns:a="http://schemas.openxmlformats.org/drawingml/2006/main" name="1_Office Theme">
  <a:themeElements>
    <a:clrScheme name="Custom 2">
      <a:dk1>
        <a:srgbClr val="2D2A26"/>
      </a:dk1>
      <a:lt1>
        <a:srgbClr val="FFFFFF"/>
      </a:lt1>
      <a:dk2>
        <a:srgbClr val="2D2A26"/>
      </a:dk2>
      <a:lt2>
        <a:srgbClr val="D9D8D6"/>
      </a:lt2>
      <a:accent1>
        <a:srgbClr val="007CBA"/>
      </a:accent1>
      <a:accent2>
        <a:srgbClr val="FF671D"/>
      </a:accent2>
      <a:accent3>
        <a:srgbClr val="71A850"/>
      </a:accent3>
      <a:accent4>
        <a:srgbClr val="93358D"/>
      </a:accent4>
      <a:accent5>
        <a:srgbClr val="002D5D"/>
      </a:accent5>
      <a:accent6>
        <a:srgbClr val="D7282F"/>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2">
      <a:dk1>
        <a:srgbClr val="2D2A26"/>
      </a:dk1>
      <a:lt1>
        <a:srgbClr val="FFFFFF"/>
      </a:lt1>
      <a:dk2>
        <a:srgbClr val="2D2A26"/>
      </a:dk2>
      <a:lt2>
        <a:srgbClr val="D9D8D6"/>
      </a:lt2>
      <a:accent1>
        <a:srgbClr val="007CBA"/>
      </a:accent1>
      <a:accent2>
        <a:srgbClr val="FF671D"/>
      </a:accent2>
      <a:accent3>
        <a:srgbClr val="71A850"/>
      </a:accent3>
      <a:accent4>
        <a:srgbClr val="93358D"/>
      </a:accent4>
      <a:accent5>
        <a:srgbClr val="002D5D"/>
      </a:accent5>
      <a:accent6>
        <a:srgbClr val="D7282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1a67c04-f371-4d71-a575-202b566caae1}" enabled="1" method="Privileged" siteId="{658e63e8-8d39-499c-8f48-13adc9452f4c}" contentBits="0" removed="0"/>
</clbl:labelList>
</file>

<file path=docProps/app.xml><?xml version="1.0" encoding="utf-8"?>
<Properties xmlns="http://schemas.openxmlformats.org/officeDocument/2006/extended-properties" xmlns:vt="http://schemas.openxmlformats.org/officeDocument/2006/docPropsVTypes">
  <TotalTime>2640</TotalTime>
  <Words>1629</Words>
  <Application>Microsoft Office PowerPoint</Application>
  <PresentationFormat>Widescreen</PresentationFormat>
  <Paragraphs>234</Paragraphs>
  <Slides>6</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Aptos</vt:lpstr>
      <vt:lpstr>Arial</vt:lpstr>
      <vt:lpstr>Calibri</vt:lpstr>
      <vt:lpstr>Calibri Light</vt:lpstr>
      <vt:lpstr>Congenial</vt:lpstr>
      <vt:lpstr>Didact Gothic</vt:lpstr>
      <vt:lpstr>Poppins</vt:lpstr>
      <vt:lpstr>Wingdings</vt:lpstr>
      <vt:lpstr>1_Office Theme</vt:lpstr>
      <vt:lpstr>2_Office Theme</vt:lpstr>
      <vt:lpstr>  Supporting Families In-home:   Together, Stable &amp; Safe</vt:lpstr>
      <vt:lpstr>PowerPoint Presentation</vt:lpstr>
      <vt:lpstr>PowerPoint Presentation</vt:lpstr>
      <vt:lpstr>PowerPoint Presentation</vt:lpstr>
      <vt:lpstr>2025 Family Preservation Cohort 3 Implementation Timeline </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Tilghman Krystal A</dc:creator>
  <cp:lastModifiedBy>Tilghman Krystal A</cp:lastModifiedBy>
  <cp:revision>5</cp:revision>
  <dcterms:created xsi:type="dcterms:W3CDTF">2025-07-08T20:49:13Z</dcterms:created>
  <dcterms:modified xsi:type="dcterms:W3CDTF">2025-07-10T16:49:56Z</dcterms:modified>
</cp:coreProperties>
</file>