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78" r:id="rId2"/>
    <p:sldId id="287" r:id="rId3"/>
    <p:sldId id="290" r:id="rId4"/>
    <p:sldId id="289" r:id="rId5"/>
    <p:sldId id="28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5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8BAB7-58DA-4C7B-8791-16BD5DA35E2C}" type="datetimeFigureOut">
              <a:rPr lang="en-US" smtClean="0"/>
              <a:t>2/10/2014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5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5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20472-9BED-432C-866A-AEB43CBED3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0477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6425C1-6DE5-4FC8-8C46-0D8849A3E305}" type="datetimeFigureOut">
              <a:rPr lang="en-US" smtClean="0"/>
              <a:t>2/10/2014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5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5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FC23A-A69E-47DD-ACAA-C00B8D3731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573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FC23A-A69E-47DD-ACAA-C00B8D3731B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082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FC23A-A69E-47DD-ACAA-C00B8D3731B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697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FC23A-A69E-47DD-ACAA-C00B8D3731B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85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FC23A-A69E-47DD-ACAA-C00B8D3731B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579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C80C2BF-A18C-4C9B-97D7-4B97274F1765}" type="datetimeFigureOut">
              <a:rPr lang="en-US" smtClean="0"/>
              <a:pPr/>
              <a:t>2/10/2014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3904C75-63AD-4979-8CBC-C52D840AF6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C2BF-A18C-4C9B-97D7-4B97274F1765}" type="datetimeFigureOut">
              <a:rPr lang="en-US" smtClean="0"/>
              <a:pPr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4C75-63AD-4979-8CBC-C52D840AF6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C2BF-A18C-4C9B-97D7-4B97274F1765}" type="datetimeFigureOut">
              <a:rPr lang="en-US" smtClean="0"/>
              <a:pPr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4C75-63AD-4979-8CBC-C52D840AF6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C2BF-A18C-4C9B-97D7-4B97274F1765}" type="datetimeFigureOut">
              <a:rPr lang="en-US" smtClean="0"/>
              <a:pPr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4C75-63AD-4979-8CBC-C52D840AF6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C2BF-A18C-4C9B-97D7-4B97274F1765}" type="datetimeFigureOut">
              <a:rPr lang="en-US" smtClean="0"/>
              <a:pPr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4C75-63AD-4979-8CBC-C52D840AF6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C2BF-A18C-4C9B-97D7-4B97274F1765}" type="datetimeFigureOut">
              <a:rPr lang="en-US" smtClean="0"/>
              <a:pPr/>
              <a:t>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4C75-63AD-4979-8CBC-C52D840AF6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80C2BF-A18C-4C9B-97D7-4B97274F1765}" type="datetimeFigureOut">
              <a:rPr lang="en-US" smtClean="0"/>
              <a:pPr/>
              <a:t>2/10/2014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904C75-63AD-4979-8CBC-C52D840AF6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C80C2BF-A18C-4C9B-97D7-4B97274F1765}" type="datetimeFigureOut">
              <a:rPr lang="en-US" smtClean="0"/>
              <a:pPr/>
              <a:t>2/10/2014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3904C75-63AD-4979-8CBC-C52D840AF6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C2BF-A18C-4C9B-97D7-4B97274F1765}" type="datetimeFigureOut">
              <a:rPr lang="en-US" smtClean="0"/>
              <a:pPr/>
              <a:t>2/10/2014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4C75-63AD-4979-8CBC-C52D840AF6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C2BF-A18C-4C9B-97D7-4B97274F1765}" type="datetimeFigureOut">
              <a:rPr lang="en-US" smtClean="0"/>
              <a:pPr/>
              <a:t>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4C75-63AD-4979-8CBC-C52D840AF6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C2BF-A18C-4C9B-97D7-4B97274F1765}" type="datetimeFigureOut">
              <a:rPr lang="en-US" smtClean="0"/>
              <a:pPr/>
              <a:t>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4C75-63AD-4979-8CBC-C52D840AF6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C80C2BF-A18C-4C9B-97D7-4B97274F1765}" type="datetimeFigureOut">
              <a:rPr lang="en-US" smtClean="0"/>
              <a:pPr/>
              <a:t>2/10/2014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3904C75-63AD-4979-8CBC-C52D840AF6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olutions@azumano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zumano.com/orego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solutions@azumano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zgovernment@azumano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smatusik@azumano.co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karen.williams@state.or.u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shrikant.vajratkar@state.or.u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gail.l.carter@state.or.u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oregon.gov/DAS/EGS/ps/Pages/travel-menu.aspx" TargetMode="External"/><Relationship Id="rId4" Type="http://schemas.openxmlformats.org/officeDocument/2006/relationships/hyperlink" Target="mailto:tim.jenks@state.or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1742104"/>
            <a:ext cx="807720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Technical </a:t>
            </a:r>
            <a:r>
              <a:rPr lang="en-US" sz="2800" b="1" dirty="0" smtClean="0">
                <a:latin typeface="+mj-lt"/>
              </a:rPr>
              <a:t>Support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and </a:t>
            </a:r>
            <a:r>
              <a:rPr lang="en-US" sz="2800" b="1" dirty="0" smtClean="0">
                <a:latin typeface="+mj-lt"/>
              </a:rPr>
              <a:t>Questions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on accessing and using “</a:t>
            </a:r>
            <a:r>
              <a:rPr lang="en-US" sz="2400" dirty="0" err="1">
                <a:latin typeface="+mj-lt"/>
              </a:rPr>
              <a:t>nuTravel</a:t>
            </a:r>
            <a:r>
              <a:rPr lang="en-US" sz="2400" dirty="0" smtClean="0">
                <a:latin typeface="+mj-lt"/>
              </a:rPr>
              <a:t>” </a:t>
            </a:r>
            <a:r>
              <a:rPr lang="en-US" sz="2400" dirty="0">
                <a:latin typeface="+mj-lt"/>
              </a:rPr>
              <a:t>online booking </a:t>
            </a:r>
            <a:r>
              <a:rPr lang="en-US" sz="2400" dirty="0" smtClean="0">
                <a:latin typeface="+mj-lt"/>
              </a:rPr>
              <a:t>tool and</a:t>
            </a:r>
          </a:p>
          <a:p>
            <a:endParaRPr lang="en-US" sz="2400" dirty="0" smtClean="0">
              <a:latin typeface="+mj-lt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Problems with travel search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Password Reset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New User Login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Employee transfer to new agency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Webinar registration and topic suggestions. </a:t>
            </a:r>
          </a:p>
          <a:p>
            <a:endParaRPr lang="en-US" sz="2400" dirty="0" smtClean="0">
              <a:latin typeface="+mj-lt"/>
            </a:endParaRPr>
          </a:p>
          <a:p>
            <a:r>
              <a:rPr lang="en-US" sz="2800" b="1" dirty="0" smtClean="0">
                <a:latin typeface="+mj-lt"/>
              </a:rPr>
              <a:t>Contact</a:t>
            </a:r>
            <a:endParaRPr lang="en-US" sz="2400" dirty="0" smtClean="0">
              <a:latin typeface="+mj-lt"/>
            </a:endParaRPr>
          </a:p>
          <a:p>
            <a:pPr lvl="1"/>
            <a:r>
              <a:rPr lang="en-US" sz="2400" dirty="0" smtClean="0">
                <a:latin typeface="+mj-lt"/>
              </a:rPr>
              <a:t>Jamie Miller, Online Support Analyst</a:t>
            </a:r>
          </a:p>
          <a:p>
            <a:pPr lvl="1"/>
            <a:r>
              <a:rPr lang="en-US" sz="2400" dirty="0">
                <a:latin typeface="+mj-lt"/>
              </a:rPr>
              <a:t>Email: </a:t>
            </a:r>
            <a:r>
              <a:rPr lang="en-US" sz="2400" dirty="0">
                <a:latin typeface="+mj-lt"/>
                <a:hlinkClick r:id="rId3"/>
              </a:rPr>
              <a:t>solutions@azumano.com</a:t>
            </a:r>
            <a:r>
              <a:rPr lang="en-US" sz="2400" dirty="0">
                <a:latin typeface="+mj-lt"/>
              </a:rPr>
              <a:t> </a:t>
            </a:r>
          </a:p>
          <a:p>
            <a:pPr lvl="1"/>
            <a:r>
              <a:rPr lang="en-US" sz="2400" dirty="0" smtClean="0">
                <a:latin typeface="+mj-lt"/>
              </a:rPr>
              <a:t>Desk</a:t>
            </a:r>
            <a:r>
              <a:rPr lang="en-US" sz="2400" dirty="0" smtClean="0">
                <a:latin typeface="+mj-lt"/>
              </a:rPr>
              <a:t>: </a:t>
            </a:r>
            <a:r>
              <a:rPr lang="en-US" sz="2400" dirty="0" smtClean="0">
                <a:latin typeface="+mj-lt"/>
              </a:rPr>
              <a:t>503-221-5891</a:t>
            </a:r>
            <a:endParaRPr lang="en-US" sz="2400" dirty="0">
              <a:latin typeface="+mj-lt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10528"/>
            <a:ext cx="6217919" cy="1031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1686150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13183"/>
            <a:ext cx="8763000" cy="1069848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WEBINARS for “</a:t>
            </a:r>
            <a:r>
              <a:rPr lang="en-US" sz="3200" i="1" dirty="0" err="1" smtClean="0">
                <a:solidFill>
                  <a:schemeClr val="tx1"/>
                </a:solidFill>
              </a:rPr>
              <a:t>nuTravel</a:t>
            </a:r>
            <a:r>
              <a:rPr lang="en-US" sz="3200" dirty="0" smtClean="0">
                <a:solidFill>
                  <a:schemeClr val="tx1"/>
                </a:solidFill>
              </a:rPr>
              <a:t>” 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err="1" smtClean="0">
                <a:solidFill>
                  <a:schemeClr val="tx1"/>
                </a:solidFill>
              </a:rPr>
              <a:t>Azumano</a:t>
            </a:r>
            <a:r>
              <a:rPr lang="en-US" sz="3200" dirty="0" smtClean="0">
                <a:solidFill>
                  <a:schemeClr val="tx1"/>
                </a:solidFill>
              </a:rPr>
              <a:t> Online Booking Tool (OBT)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905000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WHEN:</a:t>
            </a:r>
            <a:r>
              <a:rPr lang="en-US" sz="2000" dirty="0" smtClean="0">
                <a:latin typeface="+mj-lt"/>
              </a:rPr>
              <a:t>   Second </a:t>
            </a:r>
            <a:r>
              <a:rPr lang="en-US" sz="2000" dirty="0">
                <a:latin typeface="+mj-lt"/>
              </a:rPr>
              <a:t>Wednesday of each </a:t>
            </a:r>
            <a:r>
              <a:rPr lang="en-US" sz="2000" dirty="0" smtClean="0">
                <a:latin typeface="+mj-lt"/>
              </a:rPr>
              <a:t>month</a:t>
            </a:r>
          </a:p>
          <a:p>
            <a:r>
              <a:rPr lang="en-US" sz="2400" b="1" dirty="0" smtClean="0">
                <a:latin typeface="+mj-lt"/>
              </a:rPr>
              <a:t>TIME:   </a:t>
            </a:r>
            <a:r>
              <a:rPr lang="en-US" sz="2000" dirty="0" smtClean="0">
                <a:latin typeface="+mj-lt"/>
              </a:rPr>
              <a:t>10:30AM – 11:30AM PST</a:t>
            </a:r>
          </a:p>
          <a:p>
            <a:r>
              <a:rPr lang="en-US" sz="2000" dirty="0">
                <a:latin typeface="+mj-lt"/>
              </a:rPr>
              <a:t> </a:t>
            </a:r>
          </a:p>
          <a:p>
            <a:r>
              <a:rPr lang="en-US" sz="2000" dirty="0" smtClean="0">
                <a:latin typeface="+mj-lt"/>
              </a:rPr>
              <a:t>A </a:t>
            </a:r>
            <a:r>
              <a:rPr lang="en-US" sz="2000" b="1" dirty="0" smtClean="0">
                <a:latin typeface="+mj-lt"/>
              </a:rPr>
              <a:t>“Registration”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link for each </a:t>
            </a:r>
            <a:r>
              <a:rPr lang="en-US" sz="2000" dirty="0" smtClean="0">
                <a:latin typeface="+mj-lt"/>
              </a:rPr>
              <a:t>webinar </a:t>
            </a:r>
            <a:r>
              <a:rPr lang="en-US" sz="2000" dirty="0">
                <a:latin typeface="+mj-lt"/>
              </a:rPr>
              <a:t>will be posted on the </a:t>
            </a:r>
            <a:r>
              <a:rPr lang="en-US" sz="2000" dirty="0" err="1" smtClean="0">
                <a:latin typeface="+mj-lt"/>
              </a:rPr>
              <a:t>Azumano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website at </a:t>
            </a:r>
            <a:r>
              <a:rPr lang="en-US" sz="2000" u="sng" dirty="0" smtClean="0">
                <a:latin typeface="+mj-lt"/>
                <a:hlinkClick r:id="rId3"/>
              </a:rPr>
              <a:t>www.azumano.com/oregon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u="sng" dirty="0" smtClean="0">
                <a:latin typeface="+mj-lt"/>
              </a:rPr>
              <a:t>and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b="1" i="1" dirty="0" err="1" smtClean="0">
                <a:latin typeface="+mj-lt"/>
              </a:rPr>
              <a:t>nuTravel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>
                <a:latin typeface="+mj-lt"/>
              </a:rPr>
              <a:t>bulletin </a:t>
            </a:r>
            <a:r>
              <a:rPr lang="en-US" sz="2000" b="1" dirty="0" smtClean="0">
                <a:latin typeface="+mj-lt"/>
              </a:rPr>
              <a:t>board</a:t>
            </a:r>
            <a:r>
              <a:rPr lang="en-US" sz="2000" dirty="0" smtClean="0">
                <a:latin typeface="+mj-lt"/>
              </a:rPr>
              <a:t> that pops up when you log in to the OBT. </a:t>
            </a:r>
            <a:endParaRPr lang="en-US" sz="2000" dirty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Bullet points of webinar “</a:t>
            </a:r>
            <a:r>
              <a:rPr lang="en-US" sz="2000" b="1" dirty="0" smtClean="0">
                <a:latin typeface="+mj-lt"/>
              </a:rPr>
              <a:t>Content”</a:t>
            </a:r>
            <a:r>
              <a:rPr lang="en-US" sz="2000" dirty="0" smtClean="0">
                <a:latin typeface="+mj-lt"/>
              </a:rPr>
              <a:t> will be </a:t>
            </a:r>
            <a:r>
              <a:rPr lang="en-US" sz="2000" dirty="0" smtClean="0">
                <a:latin typeface="+mj-lt"/>
              </a:rPr>
              <a:t>registration page so </a:t>
            </a:r>
            <a:r>
              <a:rPr lang="en-US" sz="2000" dirty="0" smtClean="0">
                <a:latin typeface="+mj-lt"/>
              </a:rPr>
              <a:t>participants can decide which webinar to register for.</a:t>
            </a:r>
          </a:p>
          <a:p>
            <a:endParaRPr lang="en-US" sz="2000" dirty="0" smtClean="0">
              <a:latin typeface="+mj-lt"/>
            </a:endParaRPr>
          </a:p>
          <a:p>
            <a:r>
              <a:rPr lang="en-US" sz="2000" b="1" dirty="0">
                <a:latin typeface="+mj-lt"/>
              </a:rPr>
              <a:t>Send</a:t>
            </a:r>
            <a:r>
              <a:rPr lang="en-US" sz="2000" dirty="0">
                <a:latin typeface="+mj-lt"/>
              </a:rPr>
              <a:t> webinar and registration </a:t>
            </a:r>
            <a:r>
              <a:rPr lang="en-US" sz="2000" dirty="0" smtClean="0">
                <a:latin typeface="+mj-lt"/>
              </a:rPr>
              <a:t>“</a:t>
            </a:r>
            <a:r>
              <a:rPr lang="en-US" sz="2000" b="1" dirty="0" smtClean="0">
                <a:latin typeface="+mj-lt"/>
              </a:rPr>
              <a:t>Questions</a:t>
            </a:r>
            <a:r>
              <a:rPr lang="en-US" sz="2000" b="1" dirty="0">
                <a:latin typeface="+mj-lt"/>
              </a:rPr>
              <a:t>”</a:t>
            </a:r>
            <a:r>
              <a:rPr lang="en-US" sz="2000" dirty="0">
                <a:latin typeface="+mj-lt"/>
              </a:rPr>
              <a:t> to </a:t>
            </a:r>
            <a:r>
              <a:rPr lang="en-US" sz="2000" dirty="0">
                <a:latin typeface="+mj-lt"/>
                <a:hlinkClick r:id="rId4"/>
              </a:rPr>
              <a:t>solutions@azumano.com</a:t>
            </a:r>
            <a:endParaRPr lang="en-US" sz="2000" dirty="0">
              <a:latin typeface="+mj-lt"/>
            </a:endParaRPr>
          </a:p>
          <a:p>
            <a:endParaRPr lang="en-US" sz="2000" b="1" dirty="0" smtClean="0">
              <a:latin typeface="+mj-lt"/>
            </a:endParaRPr>
          </a:p>
          <a:p>
            <a:r>
              <a:rPr lang="en-US" sz="2000" b="1" dirty="0" smtClean="0">
                <a:latin typeface="+mj-lt"/>
              </a:rPr>
              <a:t>“Suggestions”</a:t>
            </a:r>
            <a:r>
              <a:rPr lang="en-US" sz="2000" dirty="0" smtClean="0">
                <a:latin typeface="+mj-lt"/>
              </a:rPr>
              <a:t> for webinar </a:t>
            </a:r>
            <a:r>
              <a:rPr lang="en-US" sz="2000" b="1" dirty="0" smtClean="0">
                <a:latin typeface="+mj-lt"/>
              </a:rPr>
              <a:t>Content</a:t>
            </a:r>
            <a:r>
              <a:rPr lang="en-US" sz="2000" dirty="0" smtClean="0">
                <a:latin typeface="+mj-lt"/>
              </a:rPr>
              <a:t> can be sent to </a:t>
            </a:r>
            <a:r>
              <a:rPr lang="en-US" sz="2000" dirty="0" err="1" smtClean="0">
                <a:latin typeface="+mj-lt"/>
              </a:rPr>
              <a:t>Azumano</a:t>
            </a:r>
            <a:r>
              <a:rPr lang="en-US" sz="2000" dirty="0" smtClean="0">
                <a:latin typeface="+mj-lt"/>
              </a:rPr>
              <a:t> via email to </a:t>
            </a:r>
            <a:r>
              <a:rPr lang="en-US" sz="2000" dirty="0" smtClean="0">
                <a:latin typeface="+mj-lt"/>
                <a:hlinkClick r:id="rId4"/>
              </a:rPr>
              <a:t>solutions@azumano.com</a:t>
            </a:r>
            <a:endParaRPr lang="en-US" sz="20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0" y="2514600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52313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4824"/>
            <a:ext cx="6217919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457200" y="1905000"/>
            <a:ext cx="8153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+mj-lt"/>
              </a:rPr>
              <a:t>Travel </a:t>
            </a:r>
            <a:r>
              <a:rPr lang="en-US" sz="2800" b="1" dirty="0">
                <a:latin typeface="+mj-lt"/>
              </a:rPr>
              <a:t>Agent and </a:t>
            </a:r>
            <a:r>
              <a:rPr lang="en-US" sz="2800" b="1" dirty="0" smtClean="0">
                <a:latin typeface="+mj-lt"/>
              </a:rPr>
              <a:t>Reservations</a:t>
            </a:r>
            <a:r>
              <a:rPr lang="en-US" sz="2800" dirty="0" smtClean="0">
                <a:latin typeface="+mj-lt"/>
              </a:rPr>
              <a:t>:</a:t>
            </a:r>
            <a:endParaRPr lang="en-US" sz="28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     866-291-0460 </a:t>
            </a:r>
            <a:r>
              <a:rPr lang="en-US" sz="2400" dirty="0">
                <a:latin typeface="+mj-lt"/>
              </a:rPr>
              <a:t>or </a:t>
            </a:r>
            <a:r>
              <a:rPr lang="en-US" sz="2400" dirty="0">
                <a:latin typeface="+mj-lt"/>
                <a:hlinkClick r:id="rId3"/>
              </a:rPr>
              <a:t>azgovernment@azumano.com</a:t>
            </a:r>
            <a:r>
              <a:rPr lang="en-US" sz="2400" dirty="0">
                <a:latin typeface="+mj-lt"/>
              </a:rPr>
              <a:t> </a:t>
            </a:r>
            <a:endParaRPr lang="en-US" sz="2400" dirty="0" smtClean="0">
              <a:latin typeface="+mj-lt"/>
            </a:endParaRPr>
          </a:p>
          <a:p>
            <a:endParaRPr lang="en-US" sz="2000" dirty="0">
              <a:latin typeface="+mj-lt"/>
            </a:endParaRPr>
          </a:p>
          <a:p>
            <a:r>
              <a:rPr lang="en-US" sz="2800" b="1" dirty="0" smtClean="0">
                <a:latin typeface="+mj-lt"/>
              </a:rPr>
              <a:t>After Hour Emergencies:</a:t>
            </a:r>
            <a:r>
              <a:rPr lang="en-US" sz="2400" dirty="0" smtClean="0">
                <a:latin typeface="+mj-lt"/>
              </a:rPr>
              <a:t>  877-840-0173</a:t>
            </a:r>
            <a:endParaRPr lang="en-US" sz="2400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3699112"/>
            <a:ext cx="821042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+mj-lt"/>
              </a:rPr>
              <a:t>Corporate </a:t>
            </a:r>
            <a:r>
              <a:rPr lang="en-US" sz="2800" b="1" dirty="0" smtClean="0">
                <a:latin typeface="+mj-lt"/>
              </a:rPr>
              <a:t>Account:</a:t>
            </a:r>
          </a:p>
          <a:p>
            <a:r>
              <a:rPr lang="en-US" sz="2400" dirty="0" smtClean="0">
                <a:latin typeface="+mj-lt"/>
              </a:rPr>
              <a:t>     Stephen </a:t>
            </a:r>
            <a:r>
              <a:rPr lang="en-US" sz="2400" dirty="0" smtClean="0">
                <a:latin typeface="+mj-lt"/>
              </a:rPr>
              <a:t>Matusik, Account Executive</a:t>
            </a:r>
          </a:p>
          <a:p>
            <a:r>
              <a:rPr lang="en-US" sz="2400" dirty="0" smtClean="0">
                <a:latin typeface="+mj-lt"/>
              </a:rPr>
              <a:t>     Desk</a:t>
            </a:r>
            <a:r>
              <a:rPr lang="en-US" sz="2400" dirty="0" smtClean="0">
                <a:latin typeface="+mj-lt"/>
              </a:rPr>
              <a:t>: 503-221-6151     Email: </a:t>
            </a:r>
            <a:r>
              <a:rPr lang="en-US" sz="2400" dirty="0">
                <a:latin typeface="+mj-lt"/>
                <a:hlinkClick r:id="rId4"/>
              </a:rPr>
              <a:t>smatusik@azumano.com</a:t>
            </a:r>
            <a:r>
              <a:rPr lang="en-US" sz="2400" dirty="0">
                <a:latin typeface="+mj-lt"/>
              </a:rPr>
              <a:t> </a:t>
            </a:r>
            <a:endParaRPr lang="en-US" sz="2400" dirty="0" smtClean="0">
              <a:latin typeface="+mj-lt"/>
            </a:endParaRPr>
          </a:p>
          <a:p>
            <a:pPr lvl="1">
              <a:buFont typeface="Courier New" pitchFamily="49" charset="0"/>
              <a:buChar char="o"/>
            </a:pPr>
            <a:endParaRPr lang="en-US" sz="2000" dirty="0" smtClean="0">
              <a:latin typeface="+mj-lt"/>
            </a:endParaRPr>
          </a:p>
          <a:p>
            <a:pPr lvl="1">
              <a:buFont typeface="Courier New" pitchFamily="49" charset="0"/>
              <a:buChar char="o"/>
            </a:pPr>
            <a:r>
              <a:rPr lang="en-US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 Customer </a:t>
            </a:r>
            <a:r>
              <a:rPr lang="en-US" sz="2000" dirty="0">
                <a:latin typeface="+mj-lt"/>
              </a:rPr>
              <a:t>Service related issues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>
                <a:latin typeface="+mj-lt"/>
              </a:rPr>
              <a:t>  Onsite </a:t>
            </a:r>
            <a:r>
              <a:rPr lang="en-US" sz="2000" dirty="0" err="1">
                <a:latin typeface="+mj-lt"/>
              </a:rPr>
              <a:t>nuTravel</a:t>
            </a:r>
            <a:r>
              <a:rPr lang="en-US" sz="2000" dirty="0">
                <a:latin typeface="+mj-lt"/>
              </a:rPr>
              <a:t> training sessions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>
                <a:latin typeface="+mj-lt"/>
              </a:rPr>
              <a:t>  Form of payment/billing exceptions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>
                <a:latin typeface="+mj-lt"/>
              </a:rPr>
              <a:t>  Report requests/customizations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>
                <a:latin typeface="+mj-lt"/>
              </a:rPr>
              <a:t>  Airline/Agency contract release </a:t>
            </a:r>
            <a:r>
              <a:rPr lang="en-US" sz="2000" dirty="0" smtClean="0">
                <a:latin typeface="+mj-lt"/>
              </a:rPr>
              <a:t>questions</a:t>
            </a:r>
            <a:endParaRPr lang="en-US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7389012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0"/>
            <a:ext cx="8534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DAS </a:t>
            </a:r>
            <a:r>
              <a:rPr lang="en-US" sz="2400" dirty="0">
                <a:latin typeface="+mj-lt"/>
              </a:rPr>
              <a:t>Statewide Accounting &amp; Reporting Services (SARS) </a:t>
            </a:r>
            <a:r>
              <a:rPr lang="en-US" sz="2400" dirty="0" smtClean="0">
                <a:latin typeface="+mj-lt"/>
              </a:rPr>
              <a:t>administers </a:t>
            </a:r>
            <a:r>
              <a:rPr lang="en-US" sz="2400" dirty="0">
                <a:latin typeface="+mj-lt"/>
              </a:rPr>
              <a:t>Oregon’s State Travel </a:t>
            </a:r>
            <a:r>
              <a:rPr lang="en-US" sz="2400" dirty="0" smtClean="0">
                <a:latin typeface="+mj-lt"/>
              </a:rPr>
              <a:t>Policy.  Primarily </a:t>
            </a:r>
            <a:r>
              <a:rPr lang="en-US" sz="2400" dirty="0">
                <a:latin typeface="+mj-lt"/>
              </a:rPr>
              <a:t>centers around travel expenses, travel reimbursements, spend, and guidance on </a:t>
            </a:r>
            <a:r>
              <a:rPr lang="en-US" sz="2400" dirty="0" smtClean="0">
                <a:latin typeface="+mj-lt"/>
              </a:rPr>
              <a:t>travel policy and the Oregon </a:t>
            </a:r>
            <a:r>
              <a:rPr lang="en-US" sz="2400" dirty="0">
                <a:latin typeface="+mj-lt"/>
              </a:rPr>
              <a:t>Accounting Manual (OAM</a:t>
            </a:r>
            <a:r>
              <a:rPr lang="en-US" sz="2400" dirty="0" smtClean="0">
                <a:latin typeface="+mj-lt"/>
              </a:rPr>
              <a:t>) regarding travel. </a:t>
            </a:r>
            <a:endParaRPr lang="en-US" sz="2400" dirty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SARS Travel Card Coordinator</a:t>
            </a:r>
          </a:p>
          <a:p>
            <a:pPr marL="0" lvl="1"/>
            <a:r>
              <a:rPr lang="en-US" sz="2400" dirty="0" smtClean="0">
                <a:latin typeface="+mj-lt"/>
              </a:rPr>
              <a:t>	Karen Williams   Phone: 503-373-0156</a:t>
            </a:r>
          </a:p>
          <a:p>
            <a:pPr marL="0" lvl="1"/>
            <a:r>
              <a:rPr lang="en-US" sz="2400" dirty="0" smtClean="0">
                <a:latin typeface="+mj-lt"/>
              </a:rPr>
              <a:t> 	Email: </a:t>
            </a:r>
            <a:r>
              <a:rPr lang="en-US" sz="2400" dirty="0" smtClean="0">
                <a:latin typeface="+mj-lt"/>
                <a:hlinkClick r:id="rId3"/>
              </a:rPr>
              <a:t>karen.williams@state.or.us</a:t>
            </a:r>
            <a:endParaRPr lang="en-US" sz="2400" dirty="0" smtClean="0">
              <a:latin typeface="+mj-lt"/>
            </a:endParaRPr>
          </a:p>
          <a:p>
            <a:pPr marL="0" lvl="1"/>
            <a:endParaRPr lang="en-US" sz="2400" dirty="0" smtClean="0">
              <a:latin typeface="+mj-lt"/>
            </a:endParaRPr>
          </a:p>
          <a:p>
            <a:pPr marL="0" lvl="1"/>
            <a:r>
              <a:rPr lang="en-US" sz="2400" dirty="0" smtClean="0">
                <a:latin typeface="+mj-lt"/>
              </a:rPr>
              <a:t>SARS Travel Policy Coordinator</a:t>
            </a:r>
          </a:p>
          <a:p>
            <a:pPr marL="0" lvl="1"/>
            <a:r>
              <a:rPr lang="en-US" sz="2400" dirty="0" smtClean="0">
                <a:latin typeface="+mj-lt"/>
              </a:rPr>
              <a:t>	Shrikant </a:t>
            </a:r>
            <a:r>
              <a:rPr lang="en-US" sz="2400" dirty="0" err="1" smtClean="0">
                <a:latin typeface="+mj-lt"/>
              </a:rPr>
              <a:t>Vajratkar</a:t>
            </a:r>
            <a:r>
              <a:rPr lang="en-US" sz="2400" dirty="0" smtClean="0">
                <a:latin typeface="+mj-lt"/>
              </a:rPr>
              <a:t>     Phone: 503-373-0353</a:t>
            </a:r>
          </a:p>
          <a:p>
            <a:pPr marL="0" lvl="1"/>
            <a:r>
              <a:rPr lang="en-US" sz="2400" dirty="0" smtClean="0">
                <a:latin typeface="+mj-lt"/>
              </a:rPr>
              <a:t>  	Email: </a:t>
            </a:r>
            <a:r>
              <a:rPr lang="en-US" sz="2400" dirty="0" smtClean="0">
                <a:latin typeface="+mj-lt"/>
                <a:hlinkClick r:id="rId4"/>
              </a:rPr>
              <a:t>shrikant.vajratkar@state.or.us</a:t>
            </a:r>
            <a:endParaRPr lang="en-US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8382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STATE TRAVEL CARD AND TRAVEL POLICY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3304118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862" y="685800"/>
            <a:ext cx="8229600" cy="6858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STATE CONTRACTS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862" y="1371600"/>
            <a:ext cx="8320088" cy="525780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2400" dirty="0">
                <a:latin typeface="+mj-lt"/>
              </a:rPr>
              <a:t>DAS </a:t>
            </a:r>
            <a:r>
              <a:rPr lang="en-US" sz="2400" dirty="0" smtClean="0">
                <a:latin typeface="+mj-lt"/>
              </a:rPr>
              <a:t>EGS-Procurement </a:t>
            </a:r>
            <a:r>
              <a:rPr lang="en-US" sz="2400" dirty="0">
                <a:latin typeface="+mj-lt"/>
              </a:rPr>
              <a:t>Services establishes and manages the Statewide </a:t>
            </a:r>
            <a:r>
              <a:rPr lang="en-US" sz="2400" dirty="0" smtClean="0">
                <a:latin typeface="+mj-lt"/>
              </a:rPr>
              <a:t>Travel and Credit Card Contracts.</a:t>
            </a:r>
            <a:endParaRPr lang="en-US" sz="2400" dirty="0">
              <a:latin typeface="+mj-lt"/>
            </a:endParaRPr>
          </a:p>
          <a:p>
            <a:pPr marL="109728" indent="0">
              <a:buNone/>
            </a:pPr>
            <a:endParaRPr lang="en-US" sz="2400" dirty="0" smtClean="0">
              <a:latin typeface="+mj-lt"/>
            </a:endParaRPr>
          </a:p>
          <a:p>
            <a:pPr marL="109728" indent="0">
              <a:buNone/>
            </a:pPr>
            <a:r>
              <a:rPr lang="en-US" sz="2400" dirty="0" smtClean="0">
                <a:latin typeface="+mj-lt"/>
              </a:rPr>
              <a:t>CONTRACT ADMINISTRATORS</a:t>
            </a:r>
          </a:p>
          <a:p>
            <a:r>
              <a:rPr lang="en-US" sz="2200" dirty="0" smtClean="0">
                <a:latin typeface="+mj-lt"/>
              </a:rPr>
              <a:t>Travel Agency, Airlines, </a:t>
            </a:r>
            <a:r>
              <a:rPr lang="en-US" sz="2200" dirty="0">
                <a:latin typeface="+mj-lt"/>
              </a:rPr>
              <a:t>Vehicle </a:t>
            </a:r>
            <a:r>
              <a:rPr lang="en-US" sz="2200" dirty="0" smtClean="0">
                <a:latin typeface="+mj-lt"/>
              </a:rPr>
              <a:t>Rentals and Lodging</a:t>
            </a:r>
          </a:p>
          <a:p>
            <a:pPr lvl="1"/>
            <a:r>
              <a:rPr lang="en-US" sz="2200" dirty="0">
                <a:latin typeface="+mj-lt"/>
              </a:rPr>
              <a:t>Gail L. Carter, State Procurement Analyst</a:t>
            </a:r>
          </a:p>
          <a:p>
            <a:pPr lvl="1"/>
            <a:r>
              <a:rPr lang="en-US" sz="2200" dirty="0" smtClean="0">
                <a:latin typeface="+mj-lt"/>
              </a:rPr>
              <a:t>Telephone</a:t>
            </a:r>
            <a:r>
              <a:rPr lang="en-US" sz="2200" dirty="0">
                <a:latin typeface="+mj-lt"/>
              </a:rPr>
              <a:t>: </a:t>
            </a:r>
            <a:r>
              <a:rPr lang="en-US" sz="2200" dirty="0" smtClean="0">
                <a:latin typeface="+mj-lt"/>
              </a:rPr>
              <a:t>503-378-5501  Email</a:t>
            </a:r>
            <a:r>
              <a:rPr lang="en-US" sz="2200" dirty="0">
                <a:latin typeface="+mj-lt"/>
              </a:rPr>
              <a:t>: </a:t>
            </a:r>
            <a:r>
              <a:rPr lang="en-US" sz="2200" dirty="0" smtClean="0">
                <a:latin typeface="+mj-lt"/>
                <a:hlinkClick r:id="rId3"/>
              </a:rPr>
              <a:t>gail.l.carter@state.or.us</a:t>
            </a:r>
            <a:endParaRPr lang="en-US" sz="2200" dirty="0" smtClean="0">
              <a:latin typeface="+mj-lt"/>
            </a:endParaRPr>
          </a:p>
          <a:p>
            <a:pPr marL="109728" indent="0">
              <a:buNone/>
            </a:pPr>
            <a:endParaRPr lang="en-US" sz="2200" dirty="0" smtClean="0">
              <a:latin typeface="+mj-lt"/>
            </a:endParaRPr>
          </a:p>
          <a:p>
            <a:r>
              <a:rPr lang="en-US" sz="2200" dirty="0" smtClean="0">
                <a:latin typeface="+mj-lt"/>
              </a:rPr>
              <a:t>CTS (Ghost) and SPOTS Credit Card Contracts</a:t>
            </a:r>
          </a:p>
          <a:p>
            <a:pPr lvl="1"/>
            <a:r>
              <a:rPr lang="en-US" sz="2200" dirty="0" smtClean="0"/>
              <a:t>Tim Jenks, </a:t>
            </a:r>
            <a:r>
              <a:rPr lang="en-US" sz="2200" dirty="0"/>
              <a:t>State Procurement Analyst</a:t>
            </a:r>
          </a:p>
          <a:p>
            <a:pPr lvl="1"/>
            <a:r>
              <a:rPr lang="en-US" sz="2200" dirty="0"/>
              <a:t>Telephone: </a:t>
            </a:r>
            <a:r>
              <a:rPr lang="en-US" sz="2200" dirty="0" smtClean="0"/>
              <a:t>503-378-4778  </a:t>
            </a:r>
            <a:r>
              <a:rPr lang="en-US" sz="2200" dirty="0"/>
              <a:t>Email: </a:t>
            </a:r>
            <a:r>
              <a:rPr lang="en-US" sz="2200" dirty="0" smtClean="0">
                <a:hlinkClick r:id="rId4"/>
              </a:rPr>
              <a:t>tim.jenks@state.or.us</a:t>
            </a:r>
            <a:endParaRPr lang="en-US" sz="2200" dirty="0" smtClean="0"/>
          </a:p>
          <a:p>
            <a:endParaRPr lang="en-US" sz="2200" dirty="0" smtClean="0">
              <a:latin typeface="+mj-lt"/>
            </a:endParaRPr>
          </a:p>
          <a:p>
            <a:pPr marL="109728" indent="0">
              <a:buNone/>
            </a:pPr>
            <a:r>
              <a:rPr lang="en-US" sz="2200" dirty="0" smtClean="0"/>
              <a:t>Procurement Services Travel </a:t>
            </a:r>
            <a:r>
              <a:rPr lang="en-US" sz="2200" dirty="0"/>
              <a:t>Webpage </a:t>
            </a:r>
            <a:r>
              <a:rPr lang="en-US" sz="2200" dirty="0">
                <a:hlinkClick r:id="rId5"/>
              </a:rPr>
              <a:t>http://www.oregon.gov/DAS/EGS/ps/Pages/travel-menu.aspx</a:t>
            </a:r>
            <a:endParaRPr lang="en-US" sz="2200" dirty="0"/>
          </a:p>
          <a:p>
            <a:endParaRPr lang="en-US" sz="22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pPr marL="109728" indent="0">
              <a:buNone/>
            </a:pPr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87676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1143</TotalTime>
  <Words>244</Words>
  <Application>Microsoft Office PowerPoint</Application>
  <PresentationFormat>On-screen Show (4:3)</PresentationFormat>
  <Paragraphs>68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Courier New</vt:lpstr>
      <vt:lpstr>Georgia</vt:lpstr>
      <vt:lpstr>Trebuchet MS</vt:lpstr>
      <vt:lpstr>Wingdings 2</vt:lpstr>
      <vt:lpstr>Urban</vt:lpstr>
      <vt:lpstr>PowerPoint Presentation</vt:lpstr>
      <vt:lpstr>WEBINARS for “nuTravel”  Azumano Online Booking Tool (OBT)</vt:lpstr>
      <vt:lpstr>PowerPoint Presentation</vt:lpstr>
      <vt:lpstr>PowerPoint Presentation</vt:lpstr>
      <vt:lpstr>STATE CONTRACTS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Travel Forum</dc:title>
  <dc:creator>smatusik</dc:creator>
  <cp:lastModifiedBy>CARTER Gail L * EGS</cp:lastModifiedBy>
  <cp:revision>287</cp:revision>
  <cp:lastPrinted>2014-02-10T23:02:47Z</cp:lastPrinted>
  <dcterms:created xsi:type="dcterms:W3CDTF">2013-09-19T03:01:03Z</dcterms:created>
  <dcterms:modified xsi:type="dcterms:W3CDTF">2014-02-10T23:31:35Z</dcterms:modified>
</cp:coreProperties>
</file>